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Arimo Bold" charset="1" panose="020B0704020202020204"/>
      <p:regular r:id="rId21"/>
    </p:embeddedFont>
    <p:embeddedFont>
      <p:font typeface="IBM Plex Sans" charset="1" panose="020B0503050203000203"/>
      <p:regular r:id="rId22"/>
    </p:embeddedFont>
    <p:embeddedFont>
      <p:font typeface="IBM Plex Sans Bold" charset="1" panose="020B0803050203000203"/>
      <p:regular r:id="rId23"/>
    </p:embeddedFont>
    <p:embeddedFont>
      <p:font typeface="IBM Plex Sans Italics" charset="1" panose="020B0503050203000203"/>
      <p:regular r:id="rId24"/>
    </p:embeddedFont>
    <p:embeddedFont>
      <p:font typeface="Canva Sans Bold" charset="1" panose="020B0803030501040103"/>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grpSp>
        <p:nvGrpSpPr>
          <p:cNvPr name="Group 2" id="2"/>
          <p:cNvGrpSpPr/>
          <p:nvPr/>
        </p:nvGrpSpPr>
        <p:grpSpPr>
          <a:xfrm rot="0">
            <a:off x="10718943" y="0"/>
            <a:ext cx="7569057" cy="10287000"/>
            <a:chOff x="0" y="0"/>
            <a:chExt cx="10092076" cy="13716000"/>
          </a:xfrm>
        </p:grpSpPr>
        <p:sp>
          <p:nvSpPr>
            <p:cNvPr name="Freeform 3" id="3"/>
            <p:cNvSpPr/>
            <p:nvPr/>
          </p:nvSpPr>
          <p:spPr>
            <a:xfrm flipH="false" flipV="false" rot="0">
              <a:off x="0" y="0"/>
              <a:ext cx="10092055" cy="13716000"/>
            </a:xfrm>
            <a:custGeom>
              <a:avLst/>
              <a:gdLst/>
              <a:ahLst/>
              <a:cxnLst/>
              <a:rect r="r" b="b" t="t" l="l"/>
              <a:pathLst>
                <a:path h="13716000" w="10092055">
                  <a:moveTo>
                    <a:pt x="0" y="0"/>
                  </a:moveTo>
                  <a:lnTo>
                    <a:pt x="10092055" y="0"/>
                  </a:lnTo>
                  <a:lnTo>
                    <a:pt x="10092055" y="13716000"/>
                  </a:lnTo>
                  <a:lnTo>
                    <a:pt x="0" y="13716000"/>
                  </a:lnTo>
                  <a:lnTo>
                    <a:pt x="0" y="0"/>
                  </a:lnTo>
                  <a:close/>
                </a:path>
              </a:pathLst>
            </a:custGeom>
            <a:blipFill>
              <a:blip r:embed="rId2"/>
              <a:stretch>
                <a:fillRect l="-23447" t="0" r="-132269" b="0"/>
              </a:stretch>
            </a:blipFill>
          </p:spPr>
        </p:sp>
      </p:grpSp>
      <p:grpSp>
        <p:nvGrpSpPr>
          <p:cNvPr name="Group 4" id="4"/>
          <p:cNvGrpSpPr/>
          <p:nvPr/>
        </p:nvGrpSpPr>
        <p:grpSpPr>
          <a:xfrm rot="0">
            <a:off x="1192246" y="1238250"/>
            <a:ext cx="609071" cy="57150"/>
            <a:chOff x="0" y="0"/>
            <a:chExt cx="812095" cy="76200"/>
          </a:xfrm>
        </p:grpSpPr>
        <p:sp>
          <p:nvSpPr>
            <p:cNvPr name="Freeform 5" id="5"/>
            <p:cNvSpPr/>
            <p:nvPr/>
          </p:nvSpPr>
          <p:spPr>
            <a:xfrm flipH="false" flipV="false" rot="0">
              <a:off x="38100" y="0"/>
              <a:ext cx="735838" cy="76200"/>
            </a:xfrm>
            <a:custGeom>
              <a:avLst/>
              <a:gdLst/>
              <a:ahLst/>
              <a:cxnLst/>
              <a:rect r="r" b="b" t="t" l="l"/>
              <a:pathLst>
                <a:path h="76200" w="735838">
                  <a:moveTo>
                    <a:pt x="0" y="0"/>
                  </a:moveTo>
                  <a:lnTo>
                    <a:pt x="735838" y="0"/>
                  </a:lnTo>
                  <a:lnTo>
                    <a:pt x="735838" y="76200"/>
                  </a:lnTo>
                  <a:lnTo>
                    <a:pt x="0" y="76200"/>
                  </a:lnTo>
                  <a:close/>
                </a:path>
              </a:pathLst>
            </a:custGeom>
            <a:solidFill>
              <a:srgbClr val="FFFFFF"/>
            </a:solidFill>
          </p:spPr>
        </p:sp>
      </p:grpSp>
      <p:sp>
        <p:nvSpPr>
          <p:cNvPr name="Freeform 6" id="6"/>
          <p:cNvSpPr/>
          <p:nvPr/>
        </p:nvSpPr>
        <p:spPr>
          <a:xfrm flipH="false" flipV="false" rot="0">
            <a:off x="1028700"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82017" y="566608"/>
            <a:ext cx="728792" cy="728792"/>
          </a:xfrm>
          <a:custGeom>
            <a:avLst/>
            <a:gdLst/>
            <a:ahLst/>
            <a:cxnLst/>
            <a:rect r="r" b="b" t="t" l="l"/>
            <a:pathLst>
              <a:path h="728792" w="728792">
                <a:moveTo>
                  <a:pt x="0" y="0"/>
                </a:moveTo>
                <a:lnTo>
                  <a:pt x="728792" y="0"/>
                </a:lnTo>
                <a:lnTo>
                  <a:pt x="728792" y="728792"/>
                </a:lnTo>
                <a:lnTo>
                  <a:pt x="0" y="728792"/>
                </a:lnTo>
                <a:lnTo>
                  <a:pt x="0" y="0"/>
                </a:lnTo>
                <a:close/>
              </a:path>
            </a:pathLst>
          </a:custGeom>
          <a:blipFill>
            <a:blip r:embed="rId5"/>
            <a:stretch>
              <a:fillRect l="0" t="0" r="0" b="0"/>
            </a:stretch>
          </a:blipFill>
        </p:spPr>
      </p:sp>
      <p:sp>
        <p:nvSpPr>
          <p:cNvPr name="TextBox 8" id="8"/>
          <p:cNvSpPr txBox="true"/>
          <p:nvPr/>
        </p:nvSpPr>
        <p:spPr>
          <a:xfrm rot="0">
            <a:off x="382017" y="2611129"/>
            <a:ext cx="15312205" cy="4683531"/>
          </a:xfrm>
          <a:prstGeom prst="rect">
            <a:avLst/>
          </a:prstGeom>
        </p:spPr>
        <p:txBody>
          <a:bodyPr anchor="t" rtlCol="false" tIns="0" lIns="0" bIns="0" rIns="0">
            <a:spAutoFit/>
          </a:bodyPr>
          <a:lstStyle/>
          <a:p>
            <a:pPr algn="just">
              <a:lnSpc>
                <a:spcPts val="12140"/>
              </a:lnSpc>
            </a:pPr>
            <a:r>
              <a:rPr lang="en-US" sz="11035">
                <a:solidFill>
                  <a:srgbClr val="FFFFFF"/>
                </a:solidFill>
                <a:latin typeface="Arimo Bold"/>
              </a:rPr>
              <a:t>LOYALTY </a:t>
            </a:r>
          </a:p>
          <a:p>
            <a:pPr algn="just">
              <a:lnSpc>
                <a:spcPts val="12140"/>
              </a:lnSpc>
            </a:pPr>
            <a:r>
              <a:rPr lang="en-US" sz="11035">
                <a:solidFill>
                  <a:srgbClr val="FFFFFF"/>
                </a:solidFill>
                <a:latin typeface="Arimo Bold"/>
              </a:rPr>
              <a:t>PROGRAM </a:t>
            </a:r>
          </a:p>
          <a:p>
            <a:pPr algn="just">
              <a:lnSpc>
                <a:spcPts val="12140"/>
              </a:lnSpc>
            </a:pPr>
            <a:r>
              <a:rPr lang="en-US" sz="11035">
                <a:solidFill>
                  <a:srgbClr val="FFFFFF"/>
                </a:solidFill>
                <a:latin typeface="Arimo Bold"/>
              </a:rPr>
              <a:t>PROPOSAL</a:t>
            </a:r>
          </a:p>
        </p:txBody>
      </p:sp>
      <p:sp>
        <p:nvSpPr>
          <p:cNvPr name="TextBox 9" id="9"/>
          <p:cNvSpPr txBox="true"/>
          <p:nvPr/>
        </p:nvSpPr>
        <p:spPr>
          <a:xfrm rot="0">
            <a:off x="382017" y="7535219"/>
            <a:ext cx="15312205" cy="386874"/>
          </a:xfrm>
          <a:prstGeom prst="rect">
            <a:avLst/>
          </a:prstGeom>
        </p:spPr>
        <p:txBody>
          <a:bodyPr anchor="t" rtlCol="false" tIns="0" lIns="0" bIns="0" rIns="0">
            <a:spAutoFit/>
          </a:bodyPr>
          <a:lstStyle/>
          <a:p>
            <a:pPr algn="l">
              <a:lnSpc>
                <a:spcPts val="3190"/>
              </a:lnSpc>
            </a:pPr>
            <a:r>
              <a:rPr lang="en-US" sz="2900">
                <a:solidFill>
                  <a:srgbClr val="3EDAD8"/>
                </a:solidFill>
                <a:latin typeface="IBM Plex Sans"/>
              </a:rPr>
              <a:t>SERVICES,RESPECT,TRUST,SUPPORT, AND CONFIDENCE.</a:t>
            </a:r>
          </a:p>
        </p:txBody>
      </p:sp>
      <p:sp>
        <p:nvSpPr>
          <p:cNvPr name="TextBox 10" id="10"/>
          <p:cNvSpPr txBox="true"/>
          <p:nvPr/>
        </p:nvSpPr>
        <p:spPr>
          <a:xfrm rot="0">
            <a:off x="1220821" y="644110"/>
            <a:ext cx="10386251" cy="583313"/>
          </a:xfrm>
          <a:prstGeom prst="rect">
            <a:avLst/>
          </a:prstGeom>
        </p:spPr>
        <p:txBody>
          <a:bodyPr anchor="t" rtlCol="false" tIns="0" lIns="0" bIns="0" rIns="0">
            <a:spAutoFit/>
          </a:bodyPr>
          <a:lstStyle/>
          <a:p>
            <a:pPr algn="just">
              <a:lnSpc>
                <a:spcPts val="4324"/>
              </a:lnSpc>
            </a:pPr>
            <a:r>
              <a:rPr lang="en-US" sz="3931">
                <a:solidFill>
                  <a:srgbClr val="FFFFFF"/>
                </a:solidFill>
                <a:latin typeface="Arimo Bold"/>
              </a:rPr>
              <a:t>A square loyalty management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grpSp>
        <p:nvGrpSpPr>
          <p:cNvPr name="Group 2" id="2"/>
          <p:cNvGrpSpPr/>
          <p:nvPr/>
        </p:nvGrpSpPr>
        <p:grpSpPr>
          <a:xfrm rot="0">
            <a:off x="6102151" y="2062612"/>
            <a:ext cx="11086063" cy="9525"/>
            <a:chOff x="0" y="0"/>
            <a:chExt cx="14781417" cy="12700"/>
          </a:xfrm>
        </p:grpSpPr>
        <p:sp>
          <p:nvSpPr>
            <p:cNvPr name="Freeform 3" id="3"/>
            <p:cNvSpPr/>
            <p:nvPr/>
          </p:nvSpPr>
          <p:spPr>
            <a:xfrm flipH="false" flipV="false" rot="0">
              <a:off x="0" y="0"/>
              <a:ext cx="14781403" cy="12700"/>
            </a:xfrm>
            <a:custGeom>
              <a:avLst/>
              <a:gdLst/>
              <a:ahLst/>
              <a:cxnLst/>
              <a:rect r="r" b="b" t="t" l="l"/>
              <a:pathLst>
                <a:path h="12700" w="14781403">
                  <a:moveTo>
                    <a:pt x="6350" y="0"/>
                  </a:moveTo>
                  <a:lnTo>
                    <a:pt x="14775053" y="0"/>
                  </a:lnTo>
                  <a:cubicBezTo>
                    <a:pt x="14778610" y="0"/>
                    <a:pt x="14781403" y="2794"/>
                    <a:pt x="14781403" y="6350"/>
                  </a:cubicBezTo>
                  <a:cubicBezTo>
                    <a:pt x="14781403" y="9906"/>
                    <a:pt x="14778610" y="12700"/>
                    <a:pt x="14775053" y="12700"/>
                  </a:cubicBezTo>
                  <a:lnTo>
                    <a:pt x="6350" y="12700"/>
                  </a:lnTo>
                  <a:cubicBezTo>
                    <a:pt x="2794" y="12700"/>
                    <a:pt x="0" y="9906"/>
                    <a:pt x="0" y="6350"/>
                  </a:cubicBezTo>
                  <a:cubicBezTo>
                    <a:pt x="0" y="2794"/>
                    <a:pt x="2794" y="0"/>
                    <a:pt x="6350" y="0"/>
                  </a:cubicBezTo>
                  <a:close/>
                </a:path>
              </a:pathLst>
            </a:custGeom>
            <a:solidFill>
              <a:srgbClr val="B4B4B4"/>
            </a:solidFill>
          </p:spPr>
        </p:sp>
      </p:grpSp>
      <p:grpSp>
        <p:nvGrpSpPr>
          <p:cNvPr name="Group 4" id="4"/>
          <p:cNvGrpSpPr/>
          <p:nvPr/>
        </p:nvGrpSpPr>
        <p:grpSpPr>
          <a:xfrm rot="0">
            <a:off x="6102151" y="3492740"/>
            <a:ext cx="11086063" cy="9525"/>
            <a:chOff x="0" y="0"/>
            <a:chExt cx="14781417" cy="12700"/>
          </a:xfrm>
        </p:grpSpPr>
        <p:sp>
          <p:nvSpPr>
            <p:cNvPr name="Freeform 5" id="5"/>
            <p:cNvSpPr/>
            <p:nvPr/>
          </p:nvSpPr>
          <p:spPr>
            <a:xfrm flipH="false" flipV="false" rot="0">
              <a:off x="0" y="0"/>
              <a:ext cx="14781403" cy="12700"/>
            </a:xfrm>
            <a:custGeom>
              <a:avLst/>
              <a:gdLst/>
              <a:ahLst/>
              <a:cxnLst/>
              <a:rect r="r" b="b" t="t" l="l"/>
              <a:pathLst>
                <a:path h="12700" w="14781403">
                  <a:moveTo>
                    <a:pt x="6350" y="0"/>
                  </a:moveTo>
                  <a:lnTo>
                    <a:pt x="14775053" y="0"/>
                  </a:lnTo>
                  <a:cubicBezTo>
                    <a:pt x="14778610" y="0"/>
                    <a:pt x="14781403" y="2794"/>
                    <a:pt x="14781403" y="6350"/>
                  </a:cubicBezTo>
                  <a:cubicBezTo>
                    <a:pt x="14781403" y="9906"/>
                    <a:pt x="14778610" y="12700"/>
                    <a:pt x="14775053" y="12700"/>
                  </a:cubicBezTo>
                  <a:lnTo>
                    <a:pt x="6350" y="12700"/>
                  </a:lnTo>
                  <a:cubicBezTo>
                    <a:pt x="2794" y="12700"/>
                    <a:pt x="0" y="9906"/>
                    <a:pt x="0" y="6350"/>
                  </a:cubicBezTo>
                  <a:cubicBezTo>
                    <a:pt x="0" y="2794"/>
                    <a:pt x="2794" y="0"/>
                    <a:pt x="6350" y="0"/>
                  </a:cubicBezTo>
                  <a:close/>
                </a:path>
              </a:pathLst>
            </a:custGeom>
            <a:solidFill>
              <a:srgbClr val="B4B4B4"/>
            </a:solidFill>
          </p:spPr>
        </p:sp>
      </p:grpSp>
      <p:grpSp>
        <p:nvGrpSpPr>
          <p:cNvPr name="Group 6" id="6"/>
          <p:cNvGrpSpPr/>
          <p:nvPr/>
        </p:nvGrpSpPr>
        <p:grpSpPr>
          <a:xfrm rot="0">
            <a:off x="6100553" y="4922868"/>
            <a:ext cx="11087661" cy="9525"/>
            <a:chOff x="0" y="0"/>
            <a:chExt cx="14783548" cy="12700"/>
          </a:xfrm>
        </p:grpSpPr>
        <p:sp>
          <p:nvSpPr>
            <p:cNvPr name="Freeform 7" id="7"/>
            <p:cNvSpPr/>
            <p:nvPr/>
          </p:nvSpPr>
          <p:spPr>
            <a:xfrm flipH="false" flipV="false" rot="0">
              <a:off x="0" y="0"/>
              <a:ext cx="14783563" cy="12700"/>
            </a:xfrm>
            <a:custGeom>
              <a:avLst/>
              <a:gdLst/>
              <a:ahLst/>
              <a:cxnLst/>
              <a:rect r="r" b="b" t="t" l="l"/>
              <a:pathLst>
                <a:path h="12700" w="14783563">
                  <a:moveTo>
                    <a:pt x="6350" y="0"/>
                  </a:moveTo>
                  <a:lnTo>
                    <a:pt x="14777213" y="0"/>
                  </a:lnTo>
                  <a:cubicBezTo>
                    <a:pt x="14780769" y="0"/>
                    <a:pt x="14783563" y="2794"/>
                    <a:pt x="14783563" y="6350"/>
                  </a:cubicBezTo>
                  <a:cubicBezTo>
                    <a:pt x="14783563" y="9906"/>
                    <a:pt x="14780769" y="12700"/>
                    <a:pt x="14777213" y="12700"/>
                  </a:cubicBezTo>
                  <a:lnTo>
                    <a:pt x="6350" y="12700"/>
                  </a:lnTo>
                  <a:cubicBezTo>
                    <a:pt x="2794" y="12700"/>
                    <a:pt x="0" y="9906"/>
                    <a:pt x="0" y="6350"/>
                  </a:cubicBezTo>
                  <a:cubicBezTo>
                    <a:pt x="0" y="2794"/>
                    <a:pt x="2794" y="0"/>
                    <a:pt x="6350" y="0"/>
                  </a:cubicBezTo>
                  <a:close/>
                </a:path>
              </a:pathLst>
            </a:custGeom>
            <a:solidFill>
              <a:srgbClr val="B4B4B4"/>
            </a:solidFill>
          </p:spPr>
        </p:sp>
      </p:grpSp>
      <p:sp>
        <p:nvSpPr>
          <p:cNvPr name="Freeform 8" id="8"/>
          <p:cNvSpPr/>
          <p:nvPr/>
        </p:nvSpPr>
        <p:spPr>
          <a:xfrm flipH="false" flipV="false" rot="0">
            <a:off x="16651931" y="95250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6149424" y="6310318"/>
            <a:ext cx="11086063" cy="9525"/>
            <a:chOff x="0" y="0"/>
            <a:chExt cx="14781417" cy="12700"/>
          </a:xfrm>
        </p:grpSpPr>
        <p:sp>
          <p:nvSpPr>
            <p:cNvPr name="Freeform 10" id="10"/>
            <p:cNvSpPr/>
            <p:nvPr/>
          </p:nvSpPr>
          <p:spPr>
            <a:xfrm flipH="false" flipV="false" rot="0">
              <a:off x="0" y="0"/>
              <a:ext cx="14781403" cy="12700"/>
            </a:xfrm>
            <a:custGeom>
              <a:avLst/>
              <a:gdLst/>
              <a:ahLst/>
              <a:cxnLst/>
              <a:rect r="r" b="b" t="t" l="l"/>
              <a:pathLst>
                <a:path h="12700" w="14781403">
                  <a:moveTo>
                    <a:pt x="6350" y="0"/>
                  </a:moveTo>
                  <a:lnTo>
                    <a:pt x="14775053" y="0"/>
                  </a:lnTo>
                  <a:cubicBezTo>
                    <a:pt x="14778610" y="0"/>
                    <a:pt x="14781403" y="2794"/>
                    <a:pt x="14781403" y="6350"/>
                  </a:cubicBezTo>
                  <a:cubicBezTo>
                    <a:pt x="14781403" y="9906"/>
                    <a:pt x="14778610" y="12700"/>
                    <a:pt x="14775053" y="12700"/>
                  </a:cubicBezTo>
                  <a:lnTo>
                    <a:pt x="6350" y="12700"/>
                  </a:lnTo>
                  <a:cubicBezTo>
                    <a:pt x="2794" y="12700"/>
                    <a:pt x="0" y="9906"/>
                    <a:pt x="0" y="6350"/>
                  </a:cubicBezTo>
                  <a:cubicBezTo>
                    <a:pt x="0" y="2794"/>
                    <a:pt x="2794" y="0"/>
                    <a:pt x="6350" y="0"/>
                  </a:cubicBezTo>
                  <a:close/>
                </a:path>
              </a:pathLst>
            </a:custGeom>
            <a:solidFill>
              <a:srgbClr val="B4B4B4"/>
            </a:solidFill>
          </p:spPr>
        </p:sp>
      </p:grpSp>
      <p:grpSp>
        <p:nvGrpSpPr>
          <p:cNvPr name="Group 11" id="11"/>
          <p:cNvGrpSpPr/>
          <p:nvPr/>
        </p:nvGrpSpPr>
        <p:grpSpPr>
          <a:xfrm rot="0">
            <a:off x="6147826" y="7740446"/>
            <a:ext cx="11087661" cy="9525"/>
            <a:chOff x="0" y="0"/>
            <a:chExt cx="14783548" cy="12700"/>
          </a:xfrm>
        </p:grpSpPr>
        <p:sp>
          <p:nvSpPr>
            <p:cNvPr name="Freeform 12" id="12"/>
            <p:cNvSpPr/>
            <p:nvPr/>
          </p:nvSpPr>
          <p:spPr>
            <a:xfrm flipH="false" flipV="false" rot="0">
              <a:off x="0" y="0"/>
              <a:ext cx="14783563" cy="12700"/>
            </a:xfrm>
            <a:custGeom>
              <a:avLst/>
              <a:gdLst/>
              <a:ahLst/>
              <a:cxnLst/>
              <a:rect r="r" b="b" t="t" l="l"/>
              <a:pathLst>
                <a:path h="12700" w="14783563">
                  <a:moveTo>
                    <a:pt x="6350" y="0"/>
                  </a:moveTo>
                  <a:lnTo>
                    <a:pt x="14777213" y="0"/>
                  </a:lnTo>
                  <a:cubicBezTo>
                    <a:pt x="14780769" y="0"/>
                    <a:pt x="14783563" y="2794"/>
                    <a:pt x="14783563" y="6350"/>
                  </a:cubicBezTo>
                  <a:cubicBezTo>
                    <a:pt x="14783563" y="9906"/>
                    <a:pt x="14780769" y="12700"/>
                    <a:pt x="14777213" y="12700"/>
                  </a:cubicBezTo>
                  <a:lnTo>
                    <a:pt x="6350" y="12700"/>
                  </a:lnTo>
                  <a:cubicBezTo>
                    <a:pt x="2794" y="12700"/>
                    <a:pt x="0" y="9906"/>
                    <a:pt x="0" y="6350"/>
                  </a:cubicBezTo>
                  <a:cubicBezTo>
                    <a:pt x="0" y="2794"/>
                    <a:pt x="2794" y="0"/>
                    <a:pt x="6350" y="0"/>
                  </a:cubicBezTo>
                  <a:close/>
                </a:path>
              </a:pathLst>
            </a:custGeom>
            <a:solidFill>
              <a:srgbClr val="B4B4B4"/>
            </a:solidFill>
          </p:spPr>
        </p:sp>
      </p:grpSp>
      <p:grpSp>
        <p:nvGrpSpPr>
          <p:cNvPr name="Group 13" id="13"/>
          <p:cNvGrpSpPr/>
          <p:nvPr/>
        </p:nvGrpSpPr>
        <p:grpSpPr>
          <a:xfrm rot="0">
            <a:off x="998108" y="5955811"/>
            <a:ext cx="4066636" cy="2858870"/>
            <a:chOff x="0" y="0"/>
            <a:chExt cx="5422181" cy="3811827"/>
          </a:xfrm>
        </p:grpSpPr>
        <p:sp>
          <p:nvSpPr>
            <p:cNvPr name="Freeform 14" id="14"/>
            <p:cNvSpPr/>
            <p:nvPr/>
          </p:nvSpPr>
          <p:spPr>
            <a:xfrm flipH="false" flipV="false" rot="0">
              <a:off x="0" y="0"/>
              <a:ext cx="5422138" cy="3811778"/>
            </a:xfrm>
            <a:custGeom>
              <a:avLst/>
              <a:gdLst/>
              <a:ahLst/>
              <a:cxnLst/>
              <a:rect r="r" b="b" t="t" l="l"/>
              <a:pathLst>
                <a:path h="3811778" w="5422138">
                  <a:moveTo>
                    <a:pt x="0" y="0"/>
                  </a:moveTo>
                  <a:lnTo>
                    <a:pt x="5422138" y="0"/>
                  </a:lnTo>
                  <a:lnTo>
                    <a:pt x="5422138" y="3811778"/>
                  </a:lnTo>
                  <a:lnTo>
                    <a:pt x="0" y="3811778"/>
                  </a:lnTo>
                  <a:lnTo>
                    <a:pt x="0" y="0"/>
                  </a:lnTo>
                  <a:close/>
                </a:path>
              </a:pathLst>
            </a:custGeom>
            <a:blipFill>
              <a:blip r:embed="rId4"/>
              <a:stretch>
                <a:fillRect l="-2725" t="0" r="-2726" b="-1"/>
              </a:stretch>
            </a:blipFill>
          </p:spPr>
        </p:sp>
      </p:grpSp>
      <p:sp>
        <p:nvSpPr>
          <p:cNvPr name="TextBox 15" id="15"/>
          <p:cNvSpPr txBox="true"/>
          <p:nvPr/>
        </p:nvSpPr>
        <p:spPr>
          <a:xfrm rot="0">
            <a:off x="8465328" y="5208618"/>
            <a:ext cx="8718124"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LOYALTY IS COMMITMENT</a:t>
            </a:r>
          </a:p>
        </p:txBody>
      </p:sp>
      <p:sp>
        <p:nvSpPr>
          <p:cNvPr name="TextBox 16" id="16"/>
          <p:cNvSpPr txBox="true"/>
          <p:nvPr/>
        </p:nvSpPr>
        <p:spPr>
          <a:xfrm rot="0">
            <a:off x="5064744" y="955362"/>
            <a:ext cx="2081145" cy="679598"/>
          </a:xfrm>
          <a:prstGeom prst="rect">
            <a:avLst/>
          </a:prstGeom>
        </p:spPr>
        <p:txBody>
          <a:bodyPr anchor="t" rtlCol="false" tIns="0" lIns="0" bIns="0" rIns="0">
            <a:spAutoFit/>
          </a:bodyPr>
          <a:lstStyle/>
          <a:p>
            <a:pPr algn="r">
              <a:lnSpc>
                <a:spcPts val="5198"/>
              </a:lnSpc>
            </a:pPr>
            <a:r>
              <a:rPr lang="en-US" sz="3711">
                <a:solidFill>
                  <a:srgbClr val="3EDAD8"/>
                </a:solidFill>
                <a:latin typeface="IBM Plex Sans Bold"/>
              </a:rPr>
              <a:t>#01</a:t>
            </a:r>
          </a:p>
        </p:txBody>
      </p:sp>
      <p:sp>
        <p:nvSpPr>
          <p:cNvPr name="TextBox 17" id="17"/>
          <p:cNvSpPr txBox="true"/>
          <p:nvPr/>
        </p:nvSpPr>
        <p:spPr>
          <a:xfrm rot="0">
            <a:off x="5064744" y="2385490"/>
            <a:ext cx="2081145" cy="679598"/>
          </a:xfrm>
          <a:prstGeom prst="rect">
            <a:avLst/>
          </a:prstGeom>
        </p:spPr>
        <p:txBody>
          <a:bodyPr anchor="t" rtlCol="false" tIns="0" lIns="0" bIns="0" rIns="0">
            <a:spAutoFit/>
          </a:bodyPr>
          <a:lstStyle/>
          <a:p>
            <a:pPr algn="r">
              <a:lnSpc>
                <a:spcPts val="5198"/>
              </a:lnSpc>
            </a:pPr>
            <a:r>
              <a:rPr lang="en-US" sz="3711">
                <a:solidFill>
                  <a:srgbClr val="3EDAD8"/>
                </a:solidFill>
                <a:latin typeface="IBM Plex Sans Bold"/>
              </a:rPr>
              <a:t>#02</a:t>
            </a:r>
          </a:p>
        </p:txBody>
      </p:sp>
      <p:sp>
        <p:nvSpPr>
          <p:cNvPr name="TextBox 18" id="18"/>
          <p:cNvSpPr txBox="true"/>
          <p:nvPr/>
        </p:nvSpPr>
        <p:spPr>
          <a:xfrm rot="0">
            <a:off x="8213855" y="6596069"/>
            <a:ext cx="8718124"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LOYALTY IS COVENANT</a:t>
            </a:r>
          </a:p>
        </p:txBody>
      </p:sp>
      <p:sp>
        <p:nvSpPr>
          <p:cNvPr name="TextBox 19" id="19"/>
          <p:cNvSpPr txBox="true"/>
          <p:nvPr/>
        </p:nvSpPr>
        <p:spPr>
          <a:xfrm rot="0">
            <a:off x="5064744" y="3815618"/>
            <a:ext cx="2081145" cy="679598"/>
          </a:xfrm>
          <a:prstGeom prst="rect">
            <a:avLst/>
          </a:prstGeom>
        </p:spPr>
        <p:txBody>
          <a:bodyPr anchor="t" rtlCol="false" tIns="0" lIns="0" bIns="0" rIns="0">
            <a:spAutoFit/>
          </a:bodyPr>
          <a:lstStyle/>
          <a:p>
            <a:pPr algn="r">
              <a:lnSpc>
                <a:spcPts val="5198"/>
              </a:lnSpc>
            </a:pPr>
            <a:r>
              <a:rPr lang="en-US" sz="3711">
                <a:solidFill>
                  <a:srgbClr val="3EDAD8"/>
                </a:solidFill>
                <a:latin typeface="IBM Plex Sans Bold"/>
              </a:rPr>
              <a:t>#03</a:t>
            </a:r>
          </a:p>
        </p:txBody>
      </p:sp>
      <p:sp>
        <p:nvSpPr>
          <p:cNvPr name="TextBox 20" id="20"/>
          <p:cNvSpPr txBox="true"/>
          <p:nvPr/>
        </p:nvSpPr>
        <p:spPr>
          <a:xfrm rot="0">
            <a:off x="8465328" y="3796568"/>
            <a:ext cx="8718124"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LOYALTY IS ABOUT VALUES</a:t>
            </a:r>
          </a:p>
        </p:txBody>
      </p:sp>
      <p:sp>
        <p:nvSpPr>
          <p:cNvPr name="TextBox 21" id="21"/>
          <p:cNvSpPr txBox="true"/>
          <p:nvPr/>
        </p:nvSpPr>
        <p:spPr>
          <a:xfrm rot="0">
            <a:off x="5064744" y="5245745"/>
            <a:ext cx="2081145" cy="679598"/>
          </a:xfrm>
          <a:prstGeom prst="rect">
            <a:avLst/>
          </a:prstGeom>
        </p:spPr>
        <p:txBody>
          <a:bodyPr anchor="t" rtlCol="false" tIns="0" lIns="0" bIns="0" rIns="0">
            <a:spAutoFit/>
          </a:bodyPr>
          <a:lstStyle/>
          <a:p>
            <a:pPr algn="r">
              <a:lnSpc>
                <a:spcPts val="5198"/>
              </a:lnSpc>
            </a:pPr>
            <a:r>
              <a:rPr lang="en-US" sz="3711">
                <a:solidFill>
                  <a:srgbClr val="3EDAD8"/>
                </a:solidFill>
                <a:latin typeface="IBM Plex Sans Bold"/>
              </a:rPr>
              <a:t>#04</a:t>
            </a:r>
          </a:p>
        </p:txBody>
      </p:sp>
      <p:sp>
        <p:nvSpPr>
          <p:cNvPr name="TextBox 22" id="22"/>
          <p:cNvSpPr txBox="true"/>
          <p:nvPr/>
        </p:nvSpPr>
        <p:spPr>
          <a:xfrm rot="0">
            <a:off x="8493903" y="2320649"/>
            <a:ext cx="8718124"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LOYALTY IS KEEPING A PROMISE</a:t>
            </a:r>
          </a:p>
        </p:txBody>
      </p:sp>
      <p:sp>
        <p:nvSpPr>
          <p:cNvPr name="TextBox 23" id="23"/>
          <p:cNvSpPr txBox="true"/>
          <p:nvPr/>
        </p:nvSpPr>
        <p:spPr>
          <a:xfrm rot="0">
            <a:off x="5467132" y="6698505"/>
            <a:ext cx="2257803" cy="677215"/>
          </a:xfrm>
          <a:prstGeom prst="rect">
            <a:avLst/>
          </a:prstGeom>
        </p:spPr>
        <p:txBody>
          <a:bodyPr anchor="t" rtlCol="false" tIns="0" lIns="0" bIns="0" rIns="0">
            <a:spAutoFit/>
          </a:bodyPr>
          <a:lstStyle/>
          <a:p>
            <a:pPr algn="ctr">
              <a:lnSpc>
                <a:spcPts val="5198"/>
              </a:lnSpc>
            </a:pPr>
            <a:r>
              <a:rPr lang="en-US" sz="3711">
                <a:solidFill>
                  <a:srgbClr val="3EDAD8"/>
                </a:solidFill>
                <a:latin typeface="IBM Plex Sans Bold"/>
              </a:rPr>
              <a:t>  #05</a:t>
            </a:r>
          </a:p>
        </p:txBody>
      </p:sp>
      <p:sp>
        <p:nvSpPr>
          <p:cNvPr name="TextBox 24" id="24"/>
          <p:cNvSpPr txBox="true"/>
          <p:nvPr/>
        </p:nvSpPr>
        <p:spPr>
          <a:xfrm rot="0">
            <a:off x="7801135" y="995296"/>
            <a:ext cx="9458165"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LOYALTY IS GUARDING A CONFIDENCE</a:t>
            </a:r>
          </a:p>
        </p:txBody>
      </p:sp>
      <p:sp>
        <p:nvSpPr>
          <p:cNvPr name="TextBox 25" id="25"/>
          <p:cNvSpPr txBox="true"/>
          <p:nvPr/>
        </p:nvSpPr>
        <p:spPr>
          <a:xfrm rot="0">
            <a:off x="5113614" y="8064296"/>
            <a:ext cx="2081145" cy="676791"/>
          </a:xfrm>
          <a:prstGeom prst="rect">
            <a:avLst/>
          </a:prstGeom>
        </p:spPr>
        <p:txBody>
          <a:bodyPr anchor="t" rtlCol="false" tIns="0" lIns="0" bIns="0" rIns="0">
            <a:spAutoFit/>
          </a:bodyPr>
          <a:lstStyle/>
          <a:p>
            <a:pPr algn="r">
              <a:lnSpc>
                <a:spcPts val="5198"/>
              </a:lnSpc>
            </a:pPr>
            <a:r>
              <a:rPr lang="en-US" sz="3711">
                <a:solidFill>
                  <a:srgbClr val="3EDAD8"/>
                </a:solidFill>
                <a:latin typeface="IBM Plex Sans Bold"/>
              </a:rPr>
              <a:t>#06</a:t>
            </a:r>
          </a:p>
        </p:txBody>
      </p:sp>
      <p:sp>
        <p:nvSpPr>
          <p:cNvPr name="TextBox 26" id="26"/>
          <p:cNvSpPr txBox="true"/>
          <p:nvPr/>
        </p:nvSpPr>
        <p:spPr>
          <a:xfrm rot="0">
            <a:off x="8512601" y="8064296"/>
            <a:ext cx="8718124" cy="676791"/>
          </a:xfrm>
          <a:prstGeom prst="rect">
            <a:avLst/>
          </a:prstGeom>
        </p:spPr>
        <p:txBody>
          <a:bodyPr anchor="t" rtlCol="false" tIns="0" lIns="0" bIns="0" rIns="0">
            <a:spAutoFit/>
          </a:bodyPr>
          <a:lstStyle/>
          <a:p>
            <a:pPr algn="r">
              <a:lnSpc>
                <a:spcPts val="5198"/>
              </a:lnSpc>
            </a:pPr>
            <a:r>
              <a:rPr lang="en-US" sz="3711">
                <a:solidFill>
                  <a:srgbClr val="FFFFFF"/>
                </a:solidFill>
                <a:latin typeface="IBM Plex Sans Bold"/>
              </a:rPr>
              <a:t> LOYALTY IS KINDNESS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2295176" y="676275"/>
            <a:ext cx="12624109" cy="3676650"/>
          </a:xfrm>
          <a:prstGeom prst="rect">
            <a:avLst/>
          </a:prstGeom>
        </p:spPr>
        <p:txBody>
          <a:bodyPr anchor="t" rtlCol="false" tIns="0" lIns="0" bIns="0" rIns="0">
            <a:spAutoFit/>
          </a:bodyPr>
          <a:lstStyle/>
          <a:p>
            <a:pPr algn="l">
              <a:lnSpc>
                <a:spcPts val="9600"/>
              </a:lnSpc>
            </a:pPr>
            <a:r>
              <a:rPr lang="en-US" sz="8000">
                <a:solidFill>
                  <a:srgbClr val="FFFFFF"/>
                </a:solidFill>
                <a:latin typeface="IBM Plex Sans"/>
              </a:rPr>
              <a:t>THE</a:t>
            </a:r>
            <a:r>
              <a:rPr lang="en-US" sz="8000">
                <a:solidFill>
                  <a:srgbClr val="FFFFFF"/>
                </a:solidFill>
                <a:latin typeface="IBM Plex Sans Bold"/>
              </a:rPr>
              <a:t> ULTIMATE GUIDE TO</a:t>
            </a:r>
          </a:p>
          <a:p>
            <a:pPr algn="l">
              <a:lnSpc>
                <a:spcPts val="9600"/>
              </a:lnSpc>
            </a:pPr>
            <a:r>
              <a:rPr lang="en-US" sz="8000">
                <a:solidFill>
                  <a:srgbClr val="FFFFFF"/>
                </a:solidFill>
                <a:latin typeface="IBM Plex Sans Bold"/>
              </a:rPr>
              <a:t>CUSTOMER LOYALTY </a:t>
            </a:r>
            <a:r>
              <a:rPr lang="en-US" sz="8000">
                <a:solidFill>
                  <a:srgbClr val="FFFFFF"/>
                </a:solidFill>
                <a:latin typeface="IBM Plex Sans"/>
              </a:rPr>
              <a:t>PROGRAMS</a:t>
            </a:r>
          </a:p>
        </p:txBody>
      </p:sp>
      <p:sp>
        <p:nvSpPr>
          <p:cNvPr name="Freeform 3" id="3"/>
          <p:cNvSpPr/>
          <p:nvPr/>
        </p:nvSpPr>
        <p:spPr>
          <a:xfrm flipH="false" flipV="false" rot="0">
            <a:off x="16699204"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6676195" y="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4983083" y="4637444"/>
            <a:ext cx="9536512" cy="4620856"/>
            <a:chOff x="0" y="0"/>
            <a:chExt cx="12715350" cy="6161141"/>
          </a:xfrm>
        </p:grpSpPr>
        <p:sp>
          <p:nvSpPr>
            <p:cNvPr name="Freeform 6" id="6"/>
            <p:cNvSpPr/>
            <p:nvPr/>
          </p:nvSpPr>
          <p:spPr>
            <a:xfrm flipH="false" flipV="false" rot="0">
              <a:off x="0" y="0"/>
              <a:ext cx="12715409" cy="6161151"/>
            </a:xfrm>
            <a:custGeom>
              <a:avLst/>
              <a:gdLst/>
              <a:ahLst/>
              <a:cxnLst/>
              <a:rect r="r" b="b" t="t" l="l"/>
              <a:pathLst>
                <a:path h="6161151" w="12715409">
                  <a:moveTo>
                    <a:pt x="0" y="0"/>
                  </a:moveTo>
                  <a:lnTo>
                    <a:pt x="12715409" y="0"/>
                  </a:lnTo>
                  <a:lnTo>
                    <a:pt x="12715409" y="6161151"/>
                  </a:lnTo>
                  <a:lnTo>
                    <a:pt x="0" y="6161151"/>
                  </a:lnTo>
                  <a:lnTo>
                    <a:pt x="0" y="0"/>
                  </a:lnTo>
                  <a:close/>
                </a:path>
              </a:pathLst>
            </a:custGeom>
            <a:blipFill>
              <a:blip r:embed="rId4"/>
              <a:stretch>
                <a:fillRect l="0" t="-1595" r="0" b="-1595"/>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443538" y="5181600"/>
            <a:ext cx="17181904" cy="3086100"/>
          </a:xfrm>
          <a:prstGeom prst="rect">
            <a:avLst/>
          </a:prstGeom>
        </p:spPr>
        <p:txBody>
          <a:bodyPr anchor="t" rtlCol="false" tIns="0" lIns="0" bIns="0" rIns="0">
            <a:spAutoFit/>
          </a:bodyPr>
          <a:lstStyle/>
          <a:p>
            <a:pPr algn="l">
              <a:lnSpc>
                <a:spcPts val="6098"/>
              </a:lnSpc>
            </a:pPr>
            <a:r>
              <a:rPr lang="en-US" sz="5081">
                <a:solidFill>
                  <a:srgbClr val="3EDAD8"/>
                </a:solidFill>
                <a:latin typeface="IBM Plex Sans Italics"/>
              </a:rPr>
              <a:t>Businesses set up customer loyalty programs to give customers an extra reason to keep buying their product or service. The business will usually do this by offering a reward to customers who make repeat purchases.</a:t>
            </a:r>
          </a:p>
        </p:txBody>
      </p:sp>
      <p:sp>
        <p:nvSpPr>
          <p:cNvPr name="TextBox 3" id="3"/>
          <p:cNvSpPr txBox="true"/>
          <p:nvPr/>
        </p:nvSpPr>
        <p:spPr>
          <a:xfrm rot="0">
            <a:off x="443538" y="646333"/>
            <a:ext cx="17796837" cy="2781300"/>
          </a:xfrm>
          <a:prstGeom prst="rect">
            <a:avLst/>
          </a:prstGeom>
        </p:spPr>
        <p:txBody>
          <a:bodyPr anchor="t" rtlCol="false" tIns="0" lIns="0" bIns="0" rIns="0">
            <a:spAutoFit/>
          </a:bodyPr>
          <a:lstStyle/>
          <a:p>
            <a:pPr algn="l">
              <a:lnSpc>
                <a:spcPts val="5518"/>
              </a:lnSpc>
            </a:pPr>
            <a:r>
              <a:rPr lang="en-US" sz="4599">
                <a:solidFill>
                  <a:srgbClr val="FFFFFF"/>
                </a:solidFill>
                <a:latin typeface="IBM Plex Sans Bold"/>
              </a:rPr>
              <a:t>“Loyalty programs are structured marketing efforts that reward, and therefore encourage, loyal buying behavior — behavior which is potentially beneficial </a:t>
            </a:r>
          </a:p>
          <a:p>
            <a:pPr algn="l">
              <a:lnSpc>
                <a:spcPts val="5518"/>
              </a:lnSpc>
            </a:pPr>
            <a:r>
              <a:rPr lang="en-US" sz="4599">
                <a:solidFill>
                  <a:srgbClr val="FFFFFF"/>
                </a:solidFill>
                <a:latin typeface="IBM Plex Sans Bold"/>
              </a:rPr>
              <a:t>to the firm.”</a:t>
            </a:r>
          </a:p>
        </p:txBody>
      </p:sp>
      <p:sp>
        <p:nvSpPr>
          <p:cNvPr name="Freeform 4" id="4"/>
          <p:cNvSpPr/>
          <p:nvPr/>
        </p:nvSpPr>
        <p:spPr>
          <a:xfrm flipH="false" flipV="false" rot="0">
            <a:off x="16676195"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443538" y="3849419"/>
            <a:ext cx="17796837" cy="1866900"/>
          </a:xfrm>
          <a:prstGeom prst="rect">
            <a:avLst/>
          </a:prstGeom>
        </p:spPr>
        <p:txBody>
          <a:bodyPr anchor="t" rtlCol="false" tIns="0" lIns="0" bIns="0" rIns="0">
            <a:spAutoFit/>
          </a:bodyPr>
          <a:lstStyle/>
          <a:p>
            <a:pPr algn="l">
              <a:lnSpc>
                <a:spcPts val="7318"/>
              </a:lnSpc>
            </a:pPr>
            <a:r>
              <a:rPr lang="en-US" sz="6098">
                <a:solidFill>
                  <a:srgbClr val="FFFFFF"/>
                </a:solidFill>
                <a:latin typeface="IBM Plex Sans Bold"/>
              </a:rPr>
              <a:t>WHAT IS A CUSTOMER LOYALTY PROGRAM?</a:t>
            </a:r>
          </a:p>
          <a:p>
            <a:pPr algn="l">
              <a:lnSpc>
                <a:spcPts val="7318"/>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Freeform 2" id="2"/>
          <p:cNvSpPr/>
          <p:nvPr/>
        </p:nvSpPr>
        <p:spPr>
          <a:xfrm flipH="false" flipV="false" rot="0">
            <a:off x="16699204"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08846" y="2856622"/>
            <a:ext cx="16580685" cy="7162800"/>
          </a:xfrm>
          <a:prstGeom prst="rect">
            <a:avLst/>
          </a:prstGeom>
        </p:spPr>
        <p:txBody>
          <a:bodyPr anchor="t" rtlCol="false" tIns="0" lIns="0" bIns="0" rIns="0">
            <a:spAutoFit/>
          </a:bodyPr>
          <a:lstStyle/>
          <a:p>
            <a:pPr algn="just">
              <a:lnSpc>
                <a:spcPts val="4398"/>
              </a:lnSpc>
            </a:pPr>
            <a:r>
              <a:rPr lang="en-US" sz="3664">
                <a:solidFill>
                  <a:srgbClr val="3EDAD8"/>
                </a:solidFill>
                <a:latin typeface="IBM Plex Sans"/>
              </a:rPr>
              <a:t>Having a loyalty program on its own won’t turn one-time buyers into long-term customers. Your business will also have to provide an excellent product or service. A rewards program is merely an added extra on top of an already great business that can increase customer retention.</a:t>
            </a:r>
          </a:p>
          <a:p>
            <a:pPr algn="just">
              <a:lnSpc>
                <a:spcPts val="4398"/>
              </a:lnSpc>
            </a:pPr>
            <a:r>
              <a:rPr lang="en-US" sz="3664">
                <a:solidFill>
                  <a:srgbClr val="3EDAD8"/>
                </a:solidFill>
                <a:latin typeface="IBM Plex Sans"/>
              </a:rPr>
              <a:t>Additionally, loyalty programs won’t work for every business. You need to sell a product or (type of product) that customers buy regularly. While it can be a great idea for coffee shops, airlines, supermarkets, or hairdressers, it is likely to work less well for companies that sell fridges, for example.</a:t>
            </a:r>
          </a:p>
          <a:p>
            <a:pPr algn="just">
              <a:lnSpc>
                <a:spcPts val="4398"/>
              </a:lnSpc>
            </a:pPr>
            <a:r>
              <a:rPr lang="en-US" sz="3664">
                <a:solidFill>
                  <a:srgbClr val="3EDAD8"/>
                </a:solidFill>
                <a:latin typeface="IBM Plex Sans"/>
              </a:rPr>
              <a:t>Loyalty programs also aren’t always required for businesses to gain loyal customers. Google doesn’t offer a loyalty program, yet many people use their search engine numerous times a day because it offers such a great service. A rewards program would be unlikely to change this much.</a:t>
            </a:r>
          </a:p>
          <a:p>
            <a:pPr algn="just">
              <a:lnSpc>
                <a:spcPts val="4398"/>
              </a:lnSpc>
            </a:pPr>
          </a:p>
        </p:txBody>
      </p:sp>
      <p:sp>
        <p:nvSpPr>
          <p:cNvPr name="TextBox 4" id="4"/>
          <p:cNvSpPr txBox="true"/>
          <p:nvPr/>
        </p:nvSpPr>
        <p:spPr>
          <a:xfrm rot="0">
            <a:off x="708846" y="593791"/>
            <a:ext cx="16550454" cy="1943100"/>
          </a:xfrm>
          <a:prstGeom prst="rect">
            <a:avLst/>
          </a:prstGeom>
        </p:spPr>
        <p:txBody>
          <a:bodyPr anchor="t" rtlCol="false" tIns="0" lIns="0" bIns="0" rIns="0">
            <a:spAutoFit/>
          </a:bodyPr>
          <a:lstStyle/>
          <a:p>
            <a:pPr algn="l">
              <a:lnSpc>
                <a:spcPts val="7680"/>
              </a:lnSpc>
            </a:pPr>
            <a:r>
              <a:rPr lang="en-US" sz="6400">
                <a:solidFill>
                  <a:srgbClr val="FFFFFF"/>
                </a:solidFill>
                <a:latin typeface="IBM Plex Sans"/>
              </a:rPr>
              <a:t>What You Need in Order to Run Successful Loyalty Program?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887145" y="2093092"/>
            <a:ext cx="16961236" cy="6482814"/>
          </a:xfrm>
          <a:prstGeom prst="rect">
            <a:avLst/>
          </a:prstGeom>
        </p:spPr>
        <p:txBody>
          <a:bodyPr anchor="t" rtlCol="false" tIns="0" lIns="0" bIns="0" rIns="0">
            <a:spAutoFit/>
          </a:bodyPr>
          <a:lstStyle/>
          <a:p>
            <a:pPr algn="just" marL="1184017" indent="-394672" lvl="2">
              <a:lnSpc>
                <a:spcPts val="7250"/>
              </a:lnSpc>
              <a:buFont typeface="Arial"/>
              <a:buChar char="⚬"/>
            </a:pPr>
            <a:r>
              <a:rPr lang="en-US" sz="5178">
                <a:solidFill>
                  <a:srgbClr val="3EDAD8"/>
                </a:solidFill>
                <a:latin typeface="IBM Plex Sans Bold"/>
              </a:rPr>
              <a:t>The reward you give away</a:t>
            </a:r>
          </a:p>
          <a:p>
            <a:pPr algn="just" marL="1184017" indent="-394672" lvl="2">
              <a:lnSpc>
                <a:spcPts val="7250"/>
              </a:lnSpc>
              <a:buFont typeface="Arial"/>
              <a:buChar char="⚬"/>
            </a:pPr>
            <a:r>
              <a:rPr lang="en-US" sz="5178">
                <a:solidFill>
                  <a:srgbClr val="3EDAD8"/>
                </a:solidFill>
                <a:latin typeface="IBM Plex Sans Bold"/>
              </a:rPr>
              <a:t>Your brand positioning</a:t>
            </a:r>
          </a:p>
          <a:p>
            <a:pPr algn="just" marL="1184017" indent="-394672" lvl="2">
              <a:lnSpc>
                <a:spcPts val="7250"/>
              </a:lnSpc>
              <a:buFont typeface="Arial"/>
              <a:buChar char="⚬"/>
            </a:pPr>
            <a:r>
              <a:rPr lang="en-US" sz="5178">
                <a:solidFill>
                  <a:srgbClr val="3EDAD8"/>
                </a:solidFill>
                <a:latin typeface="IBM Plex Sans Bold"/>
              </a:rPr>
              <a:t>Your product</a:t>
            </a:r>
          </a:p>
          <a:p>
            <a:pPr algn="just" marL="1184017" indent="-394672" lvl="2">
              <a:lnSpc>
                <a:spcPts val="7250"/>
              </a:lnSpc>
              <a:buFont typeface="Arial"/>
              <a:buChar char="⚬"/>
            </a:pPr>
            <a:r>
              <a:rPr lang="en-US" sz="5178">
                <a:solidFill>
                  <a:srgbClr val="3EDAD8"/>
                </a:solidFill>
                <a:latin typeface="IBM Plex Sans Bold"/>
              </a:rPr>
              <a:t>The Type of Program you will Use</a:t>
            </a:r>
          </a:p>
          <a:p>
            <a:pPr algn="just" marL="1184017" indent="-394672" lvl="2">
              <a:lnSpc>
                <a:spcPts val="7250"/>
              </a:lnSpc>
              <a:buFont typeface="Arial"/>
              <a:buChar char="⚬"/>
            </a:pPr>
            <a:r>
              <a:rPr lang="en-US" sz="5178">
                <a:solidFill>
                  <a:srgbClr val="3EDAD8"/>
                </a:solidFill>
                <a:latin typeface="IBM Plex Sans Bold"/>
              </a:rPr>
              <a:t>Make the loyalty reward attractive</a:t>
            </a:r>
          </a:p>
          <a:p>
            <a:pPr algn="just" marL="1184017" indent="-394672" lvl="2">
              <a:lnSpc>
                <a:spcPts val="7250"/>
              </a:lnSpc>
              <a:buFont typeface="Arial"/>
              <a:buChar char="⚬"/>
            </a:pPr>
            <a:r>
              <a:rPr lang="en-US" sz="5178">
                <a:solidFill>
                  <a:srgbClr val="3EDAD8"/>
                </a:solidFill>
                <a:latin typeface="IBM Plex Sans Bold"/>
              </a:rPr>
              <a:t>Relationship management to quickly reward loyal customer</a:t>
            </a:r>
          </a:p>
        </p:txBody>
      </p:sp>
      <p:sp>
        <p:nvSpPr>
          <p:cNvPr name="Freeform 3" id="3"/>
          <p:cNvSpPr/>
          <p:nvPr/>
        </p:nvSpPr>
        <p:spPr>
          <a:xfrm flipH="false" flipV="false" rot="0">
            <a:off x="1028700"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665728" y="780028"/>
            <a:ext cx="25571252" cy="821669"/>
          </a:xfrm>
          <a:prstGeom prst="rect">
            <a:avLst/>
          </a:prstGeom>
        </p:spPr>
        <p:txBody>
          <a:bodyPr anchor="t" rtlCol="false" tIns="0" lIns="0" bIns="0" rIns="0">
            <a:spAutoFit/>
          </a:bodyPr>
          <a:lstStyle/>
          <a:p>
            <a:pPr algn="just">
              <a:lnSpc>
                <a:spcPts val="6818"/>
              </a:lnSpc>
            </a:pPr>
            <a:r>
              <a:rPr lang="en-US" sz="6198" u="sng">
                <a:solidFill>
                  <a:srgbClr val="FFFFFF"/>
                </a:solidFill>
                <a:latin typeface="IBM Plex Sans Bold"/>
              </a:rPr>
              <a:t>TIPS Before Implementing a Loyalty  Program</a:t>
            </a:r>
          </a:p>
        </p:txBody>
      </p:sp>
      <p:grpSp>
        <p:nvGrpSpPr>
          <p:cNvPr name="Group 5" id="5"/>
          <p:cNvGrpSpPr/>
          <p:nvPr/>
        </p:nvGrpSpPr>
        <p:grpSpPr>
          <a:xfrm rot="0">
            <a:off x="11407809" y="9039262"/>
            <a:ext cx="6445334" cy="9525"/>
            <a:chOff x="0" y="0"/>
            <a:chExt cx="8593779" cy="12700"/>
          </a:xfrm>
        </p:grpSpPr>
        <p:sp>
          <p:nvSpPr>
            <p:cNvPr name="Freeform 6" id="6"/>
            <p:cNvSpPr/>
            <p:nvPr/>
          </p:nvSpPr>
          <p:spPr>
            <a:xfrm flipH="false" flipV="false" rot="0">
              <a:off x="6350" y="0"/>
              <a:ext cx="8581136" cy="12700"/>
            </a:xfrm>
            <a:custGeom>
              <a:avLst/>
              <a:gdLst/>
              <a:ahLst/>
              <a:cxnLst/>
              <a:rect r="r" b="b" t="t" l="l"/>
              <a:pathLst>
                <a:path h="12700" w="8581136">
                  <a:moveTo>
                    <a:pt x="0" y="0"/>
                  </a:moveTo>
                  <a:lnTo>
                    <a:pt x="8581136" y="0"/>
                  </a:lnTo>
                  <a:lnTo>
                    <a:pt x="8581136" y="12700"/>
                  </a:lnTo>
                  <a:lnTo>
                    <a:pt x="0" y="12700"/>
                  </a:lnTo>
                  <a:close/>
                </a:path>
              </a:pathLst>
            </a:custGeom>
            <a:solidFill>
              <a:srgbClr val="B4B4B4"/>
            </a:solid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142875" y="2762758"/>
            <a:ext cx="13592668" cy="5227010"/>
          </a:xfrm>
          <a:prstGeom prst="rect">
            <a:avLst/>
          </a:prstGeom>
        </p:spPr>
        <p:txBody>
          <a:bodyPr anchor="t" rtlCol="false" tIns="0" lIns="0" bIns="0" rIns="0">
            <a:spAutoFit/>
          </a:bodyPr>
          <a:lstStyle/>
          <a:p>
            <a:pPr algn="just" marL="1336235" indent="-445412" lvl="2">
              <a:lnSpc>
                <a:spcPts val="8182"/>
              </a:lnSpc>
              <a:buFont typeface="Arial"/>
              <a:buChar char="⚬"/>
            </a:pPr>
            <a:r>
              <a:rPr lang="en-US" sz="5845">
                <a:solidFill>
                  <a:srgbClr val="3EDAD8"/>
                </a:solidFill>
                <a:latin typeface="IBM Plex Sans Bold"/>
              </a:rPr>
              <a:t>Reward current customer </a:t>
            </a:r>
          </a:p>
          <a:p>
            <a:pPr algn="just" marL="1336235" indent="-445412" lvl="2">
              <a:lnSpc>
                <a:spcPts val="8182"/>
              </a:lnSpc>
              <a:buFont typeface="Arial"/>
              <a:buChar char="⚬"/>
            </a:pPr>
            <a:r>
              <a:rPr lang="en-US" sz="5845">
                <a:solidFill>
                  <a:srgbClr val="3EDAD8"/>
                </a:solidFill>
                <a:latin typeface="IBM Plex Sans Bold"/>
              </a:rPr>
              <a:t>Boost profits </a:t>
            </a:r>
          </a:p>
          <a:p>
            <a:pPr algn="just" marL="1336235" indent="-445412" lvl="2">
              <a:lnSpc>
                <a:spcPts val="8182"/>
              </a:lnSpc>
              <a:buFont typeface="Arial"/>
              <a:buChar char="⚬"/>
            </a:pPr>
            <a:r>
              <a:rPr lang="en-US" sz="5845">
                <a:solidFill>
                  <a:srgbClr val="3EDAD8"/>
                </a:solidFill>
                <a:latin typeface="IBM Plex Sans Bold"/>
              </a:rPr>
              <a:t>Finds new client</a:t>
            </a:r>
          </a:p>
          <a:p>
            <a:pPr algn="just" marL="1336235" indent="-445412" lvl="2">
              <a:lnSpc>
                <a:spcPts val="8182"/>
              </a:lnSpc>
              <a:buFont typeface="Arial"/>
              <a:buChar char="⚬"/>
            </a:pPr>
            <a:r>
              <a:rPr lang="en-US" sz="5845">
                <a:solidFill>
                  <a:srgbClr val="3EDAD8"/>
                </a:solidFill>
                <a:latin typeface="IBM Plex Sans Bold"/>
              </a:rPr>
              <a:t>Improve brand reputation</a:t>
            </a:r>
          </a:p>
          <a:p>
            <a:pPr algn="just" marL="1336235" indent="-445412" lvl="2">
              <a:lnSpc>
                <a:spcPts val="8182"/>
              </a:lnSpc>
              <a:buFont typeface="Arial"/>
              <a:buChar char="⚬"/>
            </a:pPr>
            <a:r>
              <a:rPr lang="en-US" sz="5845">
                <a:solidFill>
                  <a:srgbClr val="3EDAD8"/>
                </a:solidFill>
                <a:latin typeface="IBM Plex Sans Bold"/>
              </a:rPr>
              <a:t>Get ahead of competitiors</a:t>
            </a:r>
          </a:p>
        </p:txBody>
      </p:sp>
      <p:sp>
        <p:nvSpPr>
          <p:cNvPr name="Freeform 3" id="3"/>
          <p:cNvSpPr/>
          <p:nvPr/>
        </p:nvSpPr>
        <p:spPr>
          <a:xfrm flipH="false" flipV="false" rot="0">
            <a:off x="12188782" y="5909913"/>
            <a:ext cx="5070518" cy="2899631"/>
          </a:xfrm>
          <a:custGeom>
            <a:avLst/>
            <a:gdLst/>
            <a:ahLst/>
            <a:cxnLst/>
            <a:rect r="r" b="b" t="t" l="l"/>
            <a:pathLst>
              <a:path h="2899631" w="5070518">
                <a:moveTo>
                  <a:pt x="0" y="0"/>
                </a:moveTo>
                <a:lnTo>
                  <a:pt x="5070518" y="0"/>
                </a:lnTo>
                <a:lnTo>
                  <a:pt x="5070518" y="2899630"/>
                </a:lnTo>
                <a:lnTo>
                  <a:pt x="0" y="2899630"/>
                </a:lnTo>
                <a:lnTo>
                  <a:pt x="0" y="0"/>
                </a:lnTo>
                <a:close/>
              </a:path>
            </a:pathLst>
          </a:custGeom>
          <a:blipFill>
            <a:blip r:embed="rId2"/>
            <a:stretch>
              <a:fillRect l="0" t="0" r="0" b="0"/>
            </a:stretch>
          </a:blipFill>
        </p:spPr>
      </p:sp>
      <p:sp>
        <p:nvSpPr>
          <p:cNvPr name="TextBox 4" id="4"/>
          <p:cNvSpPr txBox="true"/>
          <p:nvPr/>
        </p:nvSpPr>
        <p:spPr>
          <a:xfrm rot="0">
            <a:off x="850852" y="506138"/>
            <a:ext cx="17551448" cy="2000250"/>
          </a:xfrm>
          <a:prstGeom prst="rect">
            <a:avLst/>
          </a:prstGeom>
        </p:spPr>
        <p:txBody>
          <a:bodyPr anchor="t" rtlCol="false" tIns="0" lIns="0" bIns="0" rIns="0">
            <a:spAutoFit/>
          </a:bodyPr>
          <a:lstStyle/>
          <a:p>
            <a:pPr algn="l">
              <a:lnSpc>
                <a:spcPts val="7920"/>
              </a:lnSpc>
            </a:pPr>
            <a:r>
              <a:rPr lang="en-US" sz="6600">
                <a:solidFill>
                  <a:srgbClr val="FFFFFF"/>
                </a:solidFill>
                <a:latin typeface="IBM Plex Sans Bold"/>
              </a:rPr>
              <a:t>How loyalty program is beneficial for your business?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grpSp>
        <p:nvGrpSpPr>
          <p:cNvPr name="Group 2" id="2"/>
          <p:cNvGrpSpPr/>
          <p:nvPr/>
        </p:nvGrpSpPr>
        <p:grpSpPr>
          <a:xfrm rot="0">
            <a:off x="3592666" y="1438772"/>
            <a:ext cx="11102668" cy="9525"/>
            <a:chOff x="0" y="0"/>
            <a:chExt cx="14803557" cy="12700"/>
          </a:xfrm>
        </p:grpSpPr>
        <p:sp>
          <p:nvSpPr>
            <p:cNvPr name="Freeform 3" id="3"/>
            <p:cNvSpPr/>
            <p:nvPr/>
          </p:nvSpPr>
          <p:spPr>
            <a:xfrm flipH="false" flipV="false" rot="0">
              <a:off x="0" y="0"/>
              <a:ext cx="14803501" cy="12700"/>
            </a:xfrm>
            <a:custGeom>
              <a:avLst/>
              <a:gdLst/>
              <a:ahLst/>
              <a:cxnLst/>
              <a:rect r="r" b="b" t="t" l="l"/>
              <a:pathLst>
                <a:path h="12700" w="14803501">
                  <a:moveTo>
                    <a:pt x="6350" y="0"/>
                  </a:moveTo>
                  <a:lnTo>
                    <a:pt x="14797151" y="0"/>
                  </a:lnTo>
                  <a:cubicBezTo>
                    <a:pt x="14800707" y="0"/>
                    <a:pt x="14803501" y="2794"/>
                    <a:pt x="14803501" y="6350"/>
                  </a:cubicBezTo>
                  <a:cubicBezTo>
                    <a:pt x="14803501" y="9906"/>
                    <a:pt x="14800707" y="12700"/>
                    <a:pt x="14797151" y="12700"/>
                  </a:cubicBezTo>
                  <a:lnTo>
                    <a:pt x="6350" y="12700"/>
                  </a:lnTo>
                  <a:cubicBezTo>
                    <a:pt x="2794" y="12700"/>
                    <a:pt x="0" y="9906"/>
                    <a:pt x="0" y="6350"/>
                  </a:cubicBezTo>
                  <a:cubicBezTo>
                    <a:pt x="0" y="2794"/>
                    <a:pt x="2794" y="0"/>
                    <a:pt x="6350" y="0"/>
                  </a:cubicBezTo>
                  <a:close/>
                </a:path>
              </a:pathLst>
            </a:custGeom>
            <a:solidFill>
              <a:srgbClr val="B4B4B4"/>
            </a:solidFill>
          </p:spPr>
        </p:sp>
      </p:grpSp>
      <p:grpSp>
        <p:nvGrpSpPr>
          <p:cNvPr name="Group 4" id="4"/>
          <p:cNvGrpSpPr/>
          <p:nvPr/>
        </p:nvGrpSpPr>
        <p:grpSpPr>
          <a:xfrm rot="0">
            <a:off x="13270563" y="3409950"/>
            <a:ext cx="4650265" cy="4650245"/>
            <a:chOff x="0" y="0"/>
            <a:chExt cx="6200353" cy="6200327"/>
          </a:xfrm>
        </p:grpSpPr>
        <p:sp>
          <p:nvSpPr>
            <p:cNvPr name="Freeform 5" id="5"/>
            <p:cNvSpPr/>
            <p:nvPr/>
          </p:nvSpPr>
          <p:spPr>
            <a:xfrm flipH="false" flipV="false" rot="0">
              <a:off x="0" y="0"/>
              <a:ext cx="6200394" cy="6200267"/>
            </a:xfrm>
            <a:custGeom>
              <a:avLst/>
              <a:gdLst/>
              <a:ahLst/>
              <a:cxnLst/>
              <a:rect r="r" b="b" t="t" l="l"/>
              <a:pathLst>
                <a:path h="6200267" w="6200394">
                  <a:moveTo>
                    <a:pt x="6200394" y="3100197"/>
                  </a:moveTo>
                  <a:cubicBezTo>
                    <a:pt x="6200394" y="4812284"/>
                    <a:pt x="4812411" y="6200267"/>
                    <a:pt x="3100197" y="6200267"/>
                  </a:cubicBezTo>
                  <a:cubicBezTo>
                    <a:pt x="1387983" y="6200267"/>
                    <a:pt x="0" y="4812284"/>
                    <a:pt x="0" y="3100197"/>
                  </a:cubicBezTo>
                  <a:cubicBezTo>
                    <a:pt x="0" y="1388110"/>
                    <a:pt x="1387983" y="0"/>
                    <a:pt x="3100197" y="0"/>
                  </a:cubicBezTo>
                  <a:cubicBezTo>
                    <a:pt x="4812411" y="0"/>
                    <a:pt x="6200394" y="1387983"/>
                    <a:pt x="6200394" y="3100197"/>
                  </a:cubicBezTo>
                  <a:close/>
                </a:path>
              </a:pathLst>
            </a:custGeom>
            <a:blipFill>
              <a:blip r:embed="rId2"/>
              <a:stretch>
                <a:fillRect l="0" t="0" r="0" b="-1"/>
              </a:stretch>
            </a:blipFill>
          </p:spPr>
        </p:sp>
      </p:grpSp>
      <p:sp>
        <p:nvSpPr>
          <p:cNvPr name="TextBox 6" id="6"/>
          <p:cNvSpPr txBox="true"/>
          <p:nvPr/>
        </p:nvSpPr>
        <p:spPr>
          <a:xfrm rot="0">
            <a:off x="2692305" y="505322"/>
            <a:ext cx="12903390" cy="933450"/>
          </a:xfrm>
          <a:prstGeom prst="rect">
            <a:avLst/>
          </a:prstGeom>
        </p:spPr>
        <p:txBody>
          <a:bodyPr anchor="t" rtlCol="false" tIns="0" lIns="0" bIns="0" rIns="0">
            <a:spAutoFit/>
          </a:bodyPr>
          <a:lstStyle/>
          <a:p>
            <a:pPr algn="ctr">
              <a:lnSpc>
                <a:spcPts val="7239"/>
              </a:lnSpc>
            </a:pPr>
            <a:r>
              <a:rPr lang="en-US" sz="6033">
                <a:solidFill>
                  <a:srgbClr val="FFFFFF"/>
                </a:solidFill>
                <a:latin typeface="IBM Plex Sans Bold"/>
              </a:rPr>
              <a:t>BEST PROGRAM STRUCTURES</a:t>
            </a:r>
          </a:p>
        </p:txBody>
      </p:sp>
      <p:sp>
        <p:nvSpPr>
          <p:cNvPr name="TextBox 7" id="7"/>
          <p:cNvSpPr txBox="true"/>
          <p:nvPr/>
        </p:nvSpPr>
        <p:spPr>
          <a:xfrm rot="0">
            <a:off x="4029125" y="1728676"/>
            <a:ext cx="10229750" cy="800100"/>
          </a:xfrm>
          <a:prstGeom prst="rect">
            <a:avLst/>
          </a:prstGeom>
        </p:spPr>
        <p:txBody>
          <a:bodyPr anchor="t" rtlCol="false" tIns="0" lIns="0" bIns="0" rIns="0">
            <a:spAutoFit/>
          </a:bodyPr>
          <a:lstStyle/>
          <a:p>
            <a:pPr algn="l">
              <a:lnSpc>
                <a:spcPts val="6360"/>
              </a:lnSpc>
            </a:pPr>
            <a:r>
              <a:rPr lang="en-US" sz="5299" u="sng">
                <a:solidFill>
                  <a:srgbClr val="A16AE8"/>
                </a:solidFill>
                <a:latin typeface="IBM Plex Sans Bold"/>
              </a:rPr>
              <a:t>BRANDING AND PROMOTIONS</a:t>
            </a:r>
          </a:p>
        </p:txBody>
      </p:sp>
      <p:sp>
        <p:nvSpPr>
          <p:cNvPr name="TextBox 8" id="8"/>
          <p:cNvSpPr txBox="true"/>
          <p:nvPr/>
        </p:nvSpPr>
        <p:spPr>
          <a:xfrm rot="0">
            <a:off x="972070" y="3714750"/>
            <a:ext cx="11623463" cy="5276605"/>
          </a:xfrm>
          <a:prstGeom prst="rect">
            <a:avLst/>
          </a:prstGeom>
        </p:spPr>
        <p:txBody>
          <a:bodyPr anchor="t" rtlCol="false" tIns="0" lIns="0" bIns="0" rIns="0">
            <a:spAutoFit/>
          </a:bodyPr>
          <a:lstStyle/>
          <a:p>
            <a:pPr algn="l">
              <a:lnSpc>
                <a:spcPts val="6976"/>
              </a:lnSpc>
            </a:pPr>
            <a:r>
              <a:rPr lang="en-US" sz="5813">
                <a:solidFill>
                  <a:srgbClr val="3EDAD8"/>
                </a:solidFill>
                <a:latin typeface="IBM Plex Sans Bold"/>
              </a:rPr>
              <a:t>Brand marketing strategy is a long-term plan whose purpose is to increase a brand's position and positive perception in the market.</a:t>
            </a:r>
          </a:p>
          <a:p>
            <a:pPr algn="l">
              <a:lnSpc>
                <a:spcPts val="6976"/>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grpSp>
        <p:nvGrpSpPr>
          <p:cNvPr name="Group 2" id="2"/>
          <p:cNvGrpSpPr/>
          <p:nvPr/>
        </p:nvGrpSpPr>
        <p:grpSpPr>
          <a:xfrm rot="0">
            <a:off x="11236904" y="5143500"/>
            <a:ext cx="2306589" cy="654495"/>
            <a:chOff x="0" y="0"/>
            <a:chExt cx="3075452" cy="872660"/>
          </a:xfrm>
        </p:grpSpPr>
        <p:sp>
          <p:nvSpPr>
            <p:cNvPr name="Freeform 3" id="3"/>
            <p:cNvSpPr/>
            <p:nvPr/>
          </p:nvSpPr>
          <p:spPr>
            <a:xfrm flipH="false" flipV="false" rot="-10800000">
              <a:off x="0" y="0"/>
              <a:ext cx="3075432" cy="872617"/>
            </a:xfrm>
            <a:custGeom>
              <a:avLst/>
              <a:gdLst/>
              <a:ahLst/>
              <a:cxnLst/>
              <a:rect r="r" b="b" t="t" l="l"/>
              <a:pathLst>
                <a:path h="872617" w="3075432">
                  <a:moveTo>
                    <a:pt x="3075432" y="872617"/>
                  </a:moveTo>
                  <a:lnTo>
                    <a:pt x="0" y="872617"/>
                  </a:lnTo>
                  <a:lnTo>
                    <a:pt x="0" y="0"/>
                  </a:lnTo>
                  <a:lnTo>
                    <a:pt x="3075432" y="0"/>
                  </a:lnTo>
                  <a:lnTo>
                    <a:pt x="3075432" y="872617"/>
                  </a:lnTo>
                  <a:close/>
                </a:path>
              </a:pathLst>
            </a:custGeom>
            <a:blipFill>
              <a:blip r:embed="rId2"/>
              <a:stretch>
                <a:fillRect l="-118" t="0" r="-118" b="0"/>
              </a:stretch>
            </a:blipFill>
          </p:spPr>
        </p:sp>
      </p:grpSp>
      <p:sp>
        <p:nvSpPr>
          <p:cNvPr name="Freeform 4" id="4"/>
          <p:cNvSpPr/>
          <p:nvPr/>
        </p:nvSpPr>
        <p:spPr>
          <a:xfrm flipH="false" flipV="false" rot="0">
            <a:off x="4305898" y="5144142"/>
            <a:ext cx="2307606" cy="653211"/>
          </a:xfrm>
          <a:custGeom>
            <a:avLst/>
            <a:gdLst/>
            <a:ahLst/>
            <a:cxnLst/>
            <a:rect r="r" b="b" t="t" l="l"/>
            <a:pathLst>
              <a:path h="653211" w="2307606">
                <a:moveTo>
                  <a:pt x="0" y="0"/>
                </a:moveTo>
                <a:lnTo>
                  <a:pt x="2307606" y="0"/>
                </a:lnTo>
                <a:lnTo>
                  <a:pt x="2307606" y="653211"/>
                </a:lnTo>
                <a:lnTo>
                  <a:pt x="0" y="653211"/>
                </a:lnTo>
                <a:lnTo>
                  <a:pt x="0" y="0"/>
                </a:lnTo>
                <a:close/>
              </a:path>
            </a:pathLst>
          </a:custGeom>
          <a:blipFill>
            <a:blip r:embed="rId2"/>
            <a:stretch>
              <a:fillRect l="0" t="0" r="0" b="0"/>
            </a:stretch>
          </a:blipFill>
        </p:spPr>
      </p:sp>
      <p:sp>
        <p:nvSpPr>
          <p:cNvPr name="Freeform 5" id="5"/>
          <p:cNvSpPr/>
          <p:nvPr/>
        </p:nvSpPr>
        <p:spPr>
          <a:xfrm flipH="false" flipV="false" rot="0">
            <a:off x="8604612" y="3066361"/>
            <a:ext cx="495608" cy="1652027"/>
          </a:xfrm>
          <a:custGeom>
            <a:avLst/>
            <a:gdLst/>
            <a:ahLst/>
            <a:cxnLst/>
            <a:rect r="r" b="b" t="t" l="l"/>
            <a:pathLst>
              <a:path h="1652027" w="495608">
                <a:moveTo>
                  <a:pt x="0" y="0"/>
                </a:moveTo>
                <a:lnTo>
                  <a:pt x="495608" y="0"/>
                </a:lnTo>
                <a:lnTo>
                  <a:pt x="495608" y="1652027"/>
                </a:lnTo>
                <a:lnTo>
                  <a:pt x="0" y="1652027"/>
                </a:lnTo>
                <a:lnTo>
                  <a:pt x="0" y="0"/>
                </a:lnTo>
                <a:close/>
              </a:path>
            </a:pathLst>
          </a:custGeom>
          <a:blipFill>
            <a:blip r:embed="rId3"/>
            <a:stretch>
              <a:fillRect l="0" t="0" r="0" b="0"/>
            </a:stretch>
          </a:blipFill>
        </p:spPr>
      </p:sp>
      <p:sp>
        <p:nvSpPr>
          <p:cNvPr name="Freeform 6" id="6"/>
          <p:cNvSpPr/>
          <p:nvPr/>
        </p:nvSpPr>
        <p:spPr>
          <a:xfrm flipH="false" flipV="false" rot="0">
            <a:off x="6784954" y="5110375"/>
            <a:ext cx="4185250" cy="684091"/>
          </a:xfrm>
          <a:custGeom>
            <a:avLst/>
            <a:gdLst/>
            <a:ahLst/>
            <a:cxnLst/>
            <a:rect r="r" b="b" t="t" l="l"/>
            <a:pathLst>
              <a:path h="684091" w="4185250">
                <a:moveTo>
                  <a:pt x="0" y="0"/>
                </a:moveTo>
                <a:lnTo>
                  <a:pt x="4185250" y="0"/>
                </a:lnTo>
                <a:lnTo>
                  <a:pt x="4185250" y="684090"/>
                </a:lnTo>
                <a:lnTo>
                  <a:pt x="0" y="6840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986925" y="6477647"/>
            <a:ext cx="16272375" cy="3084149"/>
          </a:xfrm>
          <a:prstGeom prst="rect">
            <a:avLst/>
          </a:prstGeom>
        </p:spPr>
        <p:txBody>
          <a:bodyPr anchor="t" rtlCol="false" tIns="0" lIns="0" bIns="0" rIns="0">
            <a:spAutoFit/>
          </a:bodyPr>
          <a:lstStyle/>
          <a:p>
            <a:pPr algn="l">
              <a:lnSpc>
                <a:spcPts val="6049"/>
              </a:lnSpc>
            </a:pPr>
            <a:r>
              <a:rPr lang="en-US" sz="4653">
                <a:solidFill>
                  <a:srgbClr val="3EDAD8"/>
                </a:solidFill>
                <a:latin typeface="IBM Plex Sans Bold"/>
              </a:rPr>
              <a:t>A telecommunication loyalty program is a customer retention tool that helps organizations keep their customers by providing hyper-relevant rewards, benefits, extra services, and, quite often, partner deals.</a:t>
            </a:r>
          </a:p>
        </p:txBody>
      </p:sp>
      <p:sp>
        <p:nvSpPr>
          <p:cNvPr name="TextBox 8" id="8"/>
          <p:cNvSpPr txBox="true"/>
          <p:nvPr/>
        </p:nvSpPr>
        <p:spPr>
          <a:xfrm rot="0">
            <a:off x="5264447" y="628650"/>
            <a:ext cx="7759107" cy="800100"/>
          </a:xfrm>
          <a:prstGeom prst="rect">
            <a:avLst/>
          </a:prstGeom>
        </p:spPr>
        <p:txBody>
          <a:bodyPr anchor="t" rtlCol="false" tIns="0" lIns="0" bIns="0" rIns="0">
            <a:spAutoFit/>
          </a:bodyPr>
          <a:lstStyle/>
          <a:p>
            <a:pPr algn="l">
              <a:lnSpc>
                <a:spcPts val="6360"/>
              </a:lnSpc>
            </a:pPr>
            <a:r>
              <a:rPr lang="en-US" sz="5299" u="sng">
                <a:solidFill>
                  <a:srgbClr val="A16AE8"/>
                </a:solidFill>
                <a:latin typeface="IBM Plex Sans Bold"/>
              </a:rPr>
              <a:t>TELECOMMUNICATION</a:t>
            </a:r>
          </a:p>
        </p:txBody>
      </p:sp>
      <p:sp>
        <p:nvSpPr>
          <p:cNvPr name="Freeform 9" id="9"/>
          <p:cNvSpPr/>
          <p:nvPr/>
        </p:nvSpPr>
        <p:spPr>
          <a:xfrm flipH="false" flipV="false" rot="0">
            <a:off x="7166429" y="2260465"/>
            <a:ext cx="3306771" cy="540501"/>
          </a:xfrm>
          <a:custGeom>
            <a:avLst/>
            <a:gdLst/>
            <a:ahLst/>
            <a:cxnLst/>
            <a:rect r="r" b="b" t="t" l="l"/>
            <a:pathLst>
              <a:path h="540501" w="3306771">
                <a:moveTo>
                  <a:pt x="0" y="0"/>
                </a:moveTo>
                <a:lnTo>
                  <a:pt x="3306771" y="0"/>
                </a:lnTo>
                <a:lnTo>
                  <a:pt x="3306771" y="540501"/>
                </a:lnTo>
                <a:lnTo>
                  <a:pt x="0" y="5405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7603432" y="2203315"/>
            <a:ext cx="2548294" cy="578737"/>
          </a:xfrm>
          <a:prstGeom prst="rect">
            <a:avLst/>
          </a:prstGeom>
        </p:spPr>
        <p:txBody>
          <a:bodyPr anchor="t" rtlCol="false" tIns="0" lIns="0" bIns="0" rIns="0">
            <a:spAutoFit/>
          </a:bodyPr>
          <a:lstStyle/>
          <a:p>
            <a:pPr algn="ctr">
              <a:lnSpc>
                <a:spcPts val="4793"/>
              </a:lnSpc>
            </a:pPr>
            <a:r>
              <a:rPr lang="en-US" sz="3424">
                <a:solidFill>
                  <a:srgbClr val="FFFFFF"/>
                </a:solidFill>
                <a:latin typeface="Canva Sans Bold"/>
              </a:rPr>
              <a:t>Information</a:t>
            </a:r>
          </a:p>
        </p:txBody>
      </p:sp>
      <p:sp>
        <p:nvSpPr>
          <p:cNvPr name="Freeform 11" id="11"/>
          <p:cNvSpPr/>
          <p:nvPr/>
        </p:nvSpPr>
        <p:spPr>
          <a:xfrm flipH="false" flipV="false" rot="0">
            <a:off x="703852" y="5155104"/>
            <a:ext cx="3306771" cy="540501"/>
          </a:xfrm>
          <a:custGeom>
            <a:avLst/>
            <a:gdLst/>
            <a:ahLst/>
            <a:cxnLst/>
            <a:rect r="r" b="b" t="t" l="l"/>
            <a:pathLst>
              <a:path h="540501" w="3306771">
                <a:moveTo>
                  <a:pt x="0" y="0"/>
                </a:moveTo>
                <a:lnTo>
                  <a:pt x="3306771" y="0"/>
                </a:lnTo>
                <a:lnTo>
                  <a:pt x="3306771" y="540501"/>
                </a:lnTo>
                <a:lnTo>
                  <a:pt x="0" y="5405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996721" y="5043700"/>
            <a:ext cx="2584053" cy="696634"/>
          </a:xfrm>
          <a:prstGeom prst="rect">
            <a:avLst/>
          </a:prstGeom>
        </p:spPr>
        <p:txBody>
          <a:bodyPr anchor="t" rtlCol="false" tIns="0" lIns="0" bIns="0" rIns="0">
            <a:spAutoFit/>
          </a:bodyPr>
          <a:lstStyle/>
          <a:p>
            <a:pPr algn="ctr">
              <a:lnSpc>
                <a:spcPts val="5176"/>
              </a:lnSpc>
            </a:pPr>
            <a:r>
              <a:rPr lang="en-US" sz="3698">
                <a:solidFill>
                  <a:srgbClr val="FFFFFF"/>
                </a:solidFill>
                <a:latin typeface="Canva Sans Bold"/>
              </a:rPr>
              <a:t>Generation</a:t>
            </a:r>
          </a:p>
        </p:txBody>
      </p:sp>
      <p:sp>
        <p:nvSpPr>
          <p:cNvPr name="Freeform 13" id="13"/>
          <p:cNvSpPr/>
          <p:nvPr/>
        </p:nvSpPr>
        <p:spPr>
          <a:xfrm flipH="false" flipV="false" rot="0">
            <a:off x="13952529" y="5200877"/>
            <a:ext cx="3306771" cy="540501"/>
          </a:xfrm>
          <a:custGeom>
            <a:avLst/>
            <a:gdLst/>
            <a:ahLst/>
            <a:cxnLst/>
            <a:rect r="r" b="b" t="t" l="l"/>
            <a:pathLst>
              <a:path h="540501" w="3306771">
                <a:moveTo>
                  <a:pt x="0" y="0"/>
                </a:moveTo>
                <a:lnTo>
                  <a:pt x="3306771" y="0"/>
                </a:lnTo>
                <a:lnTo>
                  <a:pt x="3306771" y="540500"/>
                </a:lnTo>
                <a:lnTo>
                  <a:pt x="0" y="5405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14506104" y="5097870"/>
            <a:ext cx="1825228" cy="696595"/>
          </a:xfrm>
          <a:prstGeom prst="rect">
            <a:avLst/>
          </a:prstGeom>
        </p:spPr>
        <p:txBody>
          <a:bodyPr anchor="t" rtlCol="false" tIns="0" lIns="0" bIns="0" rIns="0">
            <a:spAutoFit/>
          </a:bodyPr>
          <a:lstStyle/>
          <a:p>
            <a:pPr algn="ctr">
              <a:lnSpc>
                <a:spcPts val="5179"/>
              </a:lnSpc>
            </a:pPr>
            <a:r>
              <a:rPr lang="en-US" sz="3699">
                <a:solidFill>
                  <a:srgbClr val="FFFFFF"/>
                </a:solidFill>
                <a:latin typeface="Canva Sans Bold"/>
              </a:rPr>
              <a:t>Interest</a:t>
            </a:r>
          </a:p>
        </p:txBody>
      </p:sp>
      <p:sp>
        <p:nvSpPr>
          <p:cNvPr name="TextBox 15" id="15"/>
          <p:cNvSpPr txBox="true"/>
          <p:nvPr/>
        </p:nvSpPr>
        <p:spPr>
          <a:xfrm rot="0">
            <a:off x="6956024" y="5143727"/>
            <a:ext cx="3945379" cy="510826"/>
          </a:xfrm>
          <a:prstGeom prst="rect">
            <a:avLst/>
          </a:prstGeom>
        </p:spPr>
        <p:txBody>
          <a:bodyPr anchor="t" rtlCol="false" tIns="0" lIns="0" bIns="0" rIns="0">
            <a:spAutoFit/>
          </a:bodyPr>
          <a:lstStyle/>
          <a:p>
            <a:pPr algn="ctr">
              <a:lnSpc>
                <a:spcPts val="4169"/>
              </a:lnSpc>
            </a:pPr>
            <a:r>
              <a:rPr lang="en-US" sz="2978">
                <a:solidFill>
                  <a:srgbClr val="FFFFFF"/>
                </a:solidFill>
                <a:latin typeface="Canva Sans Bold"/>
              </a:rPr>
              <a:t>Telecommunication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Freeform 2" id="2"/>
          <p:cNvSpPr/>
          <p:nvPr/>
        </p:nvSpPr>
        <p:spPr>
          <a:xfrm flipH="false" flipV="false" rot="0">
            <a:off x="16699204" y="9191625"/>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408591" y="7067550"/>
            <a:ext cx="3255591" cy="2705100"/>
            <a:chOff x="0" y="0"/>
            <a:chExt cx="4340788" cy="3606800"/>
          </a:xfrm>
        </p:grpSpPr>
        <p:sp>
          <p:nvSpPr>
            <p:cNvPr name="Freeform 4" id="4"/>
            <p:cNvSpPr/>
            <p:nvPr/>
          </p:nvSpPr>
          <p:spPr>
            <a:xfrm flipH="false" flipV="false" rot="0">
              <a:off x="0" y="0"/>
              <a:ext cx="4340733" cy="3606800"/>
            </a:xfrm>
            <a:custGeom>
              <a:avLst/>
              <a:gdLst/>
              <a:ahLst/>
              <a:cxnLst/>
              <a:rect r="r" b="b" t="t" l="l"/>
              <a:pathLst>
                <a:path h="3606800" w="4340733">
                  <a:moveTo>
                    <a:pt x="0" y="0"/>
                  </a:moveTo>
                  <a:lnTo>
                    <a:pt x="4340733" y="0"/>
                  </a:lnTo>
                  <a:lnTo>
                    <a:pt x="4340733" y="3606800"/>
                  </a:lnTo>
                  <a:lnTo>
                    <a:pt x="0" y="3606800"/>
                  </a:lnTo>
                  <a:lnTo>
                    <a:pt x="0" y="0"/>
                  </a:lnTo>
                  <a:close/>
                </a:path>
              </a:pathLst>
            </a:custGeom>
            <a:blipFill>
              <a:blip r:embed="rId4"/>
              <a:stretch>
                <a:fillRect l="0" t="-32" r="0" b="-32"/>
              </a:stretch>
            </a:blipFill>
          </p:spPr>
        </p:sp>
      </p:grpSp>
      <p:sp>
        <p:nvSpPr>
          <p:cNvPr name="TextBox 5" id="5"/>
          <p:cNvSpPr txBox="true"/>
          <p:nvPr/>
        </p:nvSpPr>
        <p:spPr>
          <a:xfrm rot="0">
            <a:off x="713397" y="1983942"/>
            <a:ext cx="17206478" cy="2743200"/>
          </a:xfrm>
          <a:prstGeom prst="rect">
            <a:avLst/>
          </a:prstGeom>
        </p:spPr>
        <p:txBody>
          <a:bodyPr anchor="t" rtlCol="false" tIns="0" lIns="0" bIns="0" rIns="0">
            <a:spAutoFit/>
          </a:bodyPr>
          <a:lstStyle/>
          <a:p>
            <a:pPr algn="l">
              <a:lnSpc>
                <a:spcPts val="5400"/>
              </a:lnSpc>
            </a:pPr>
            <a:r>
              <a:rPr lang="en-US" sz="4500">
                <a:solidFill>
                  <a:srgbClr val="3EDAD8"/>
                </a:solidFill>
                <a:latin typeface="IBM Plex Sans Bold"/>
              </a:rPr>
              <a:t>Services which is given by the respective antity to the customer or clients are the key point of the loyalty program.</a:t>
            </a:r>
          </a:p>
          <a:p>
            <a:pPr algn="l">
              <a:lnSpc>
                <a:spcPts val="5400"/>
              </a:lnSpc>
            </a:pPr>
          </a:p>
          <a:p>
            <a:pPr algn="l">
              <a:lnSpc>
                <a:spcPts val="5400"/>
              </a:lnSpc>
            </a:pPr>
            <a:r>
              <a:rPr lang="en-US" sz="4500">
                <a:solidFill>
                  <a:srgbClr val="3EDAD8"/>
                </a:solidFill>
                <a:latin typeface="IBM Plex Sans Bold"/>
              </a:rPr>
              <a:t>Services are the bridge between the antity and their customers.</a:t>
            </a:r>
          </a:p>
        </p:txBody>
      </p:sp>
      <p:sp>
        <p:nvSpPr>
          <p:cNvPr name="TextBox 6" id="6"/>
          <p:cNvSpPr txBox="true"/>
          <p:nvPr/>
        </p:nvSpPr>
        <p:spPr>
          <a:xfrm rot="0">
            <a:off x="7408591" y="628650"/>
            <a:ext cx="3470817" cy="800100"/>
          </a:xfrm>
          <a:prstGeom prst="rect">
            <a:avLst/>
          </a:prstGeom>
        </p:spPr>
        <p:txBody>
          <a:bodyPr anchor="t" rtlCol="false" tIns="0" lIns="0" bIns="0" rIns="0">
            <a:spAutoFit/>
          </a:bodyPr>
          <a:lstStyle/>
          <a:p>
            <a:pPr algn="l">
              <a:lnSpc>
                <a:spcPts val="6360"/>
              </a:lnSpc>
            </a:pPr>
            <a:r>
              <a:rPr lang="en-US" sz="5299" u="sng">
                <a:solidFill>
                  <a:srgbClr val="A16AE8"/>
                </a:solidFill>
                <a:latin typeface="IBM Plex Sans Bold"/>
              </a:rPr>
              <a:t>SERVICES</a:t>
            </a:r>
          </a:p>
        </p:txBody>
      </p:sp>
      <p:sp>
        <p:nvSpPr>
          <p:cNvPr name="TextBox 7" id="7"/>
          <p:cNvSpPr txBox="true"/>
          <p:nvPr/>
        </p:nvSpPr>
        <p:spPr>
          <a:xfrm rot="0">
            <a:off x="713397" y="5143500"/>
            <a:ext cx="17206478" cy="1371600"/>
          </a:xfrm>
          <a:prstGeom prst="rect">
            <a:avLst/>
          </a:prstGeom>
        </p:spPr>
        <p:txBody>
          <a:bodyPr anchor="t" rtlCol="false" tIns="0" lIns="0" bIns="0" rIns="0">
            <a:spAutoFit/>
          </a:bodyPr>
          <a:lstStyle/>
          <a:p>
            <a:pPr algn="l">
              <a:lnSpc>
                <a:spcPts val="5400"/>
              </a:lnSpc>
            </a:pPr>
            <a:r>
              <a:rPr lang="en-US" sz="4500">
                <a:solidFill>
                  <a:srgbClr val="3EDAD8"/>
                </a:solidFill>
                <a:latin typeface="IBM Plex Sans Bold"/>
              </a:rPr>
              <a:t>Services are  the commitment by us or the respective antity to the customer and also the base of the loyalty program.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grpSp>
        <p:nvGrpSpPr>
          <p:cNvPr name="Group 2" id="2"/>
          <p:cNvGrpSpPr/>
          <p:nvPr/>
        </p:nvGrpSpPr>
        <p:grpSpPr>
          <a:xfrm rot="-120000">
            <a:off x="4892218" y="5334281"/>
            <a:ext cx="8705660" cy="5474867"/>
            <a:chOff x="0" y="0"/>
            <a:chExt cx="11607547" cy="7299823"/>
          </a:xfrm>
        </p:grpSpPr>
        <p:sp>
          <p:nvSpPr>
            <p:cNvPr name="Freeform 3" id="3"/>
            <p:cNvSpPr/>
            <p:nvPr/>
          </p:nvSpPr>
          <p:spPr>
            <a:xfrm flipH="false" flipV="false" rot="0">
              <a:off x="29635" y="18055"/>
              <a:ext cx="11548276" cy="7263722"/>
            </a:xfrm>
            <a:custGeom>
              <a:avLst/>
              <a:gdLst/>
              <a:ahLst/>
              <a:cxnLst/>
              <a:rect r="r" b="b" t="t" l="l"/>
              <a:pathLst>
                <a:path h="7263722" w="11548276">
                  <a:moveTo>
                    <a:pt x="11537579" y="1533816"/>
                  </a:moveTo>
                  <a:lnTo>
                    <a:pt x="11377197" y="6126782"/>
                  </a:lnTo>
                  <a:cubicBezTo>
                    <a:pt x="11354922" y="6764669"/>
                    <a:pt x="10819756" y="7263722"/>
                    <a:pt x="10181869" y="7241450"/>
                  </a:cubicBezTo>
                  <a:lnTo>
                    <a:pt x="1125361" y="6925230"/>
                  </a:lnTo>
                  <a:cubicBezTo>
                    <a:pt x="819037" y="6914535"/>
                    <a:pt x="529509" y="6782590"/>
                    <a:pt x="320469" y="6558424"/>
                  </a:cubicBezTo>
                  <a:cubicBezTo>
                    <a:pt x="111428" y="6334257"/>
                    <a:pt x="0" y="6036230"/>
                    <a:pt x="10697" y="5729907"/>
                  </a:cubicBezTo>
                  <a:lnTo>
                    <a:pt x="171079" y="1136941"/>
                  </a:lnTo>
                  <a:cubicBezTo>
                    <a:pt x="193354" y="499054"/>
                    <a:pt x="728520" y="0"/>
                    <a:pt x="1366407" y="22273"/>
                  </a:cubicBezTo>
                  <a:lnTo>
                    <a:pt x="10422915" y="338492"/>
                  </a:lnTo>
                  <a:cubicBezTo>
                    <a:pt x="10729239" y="349188"/>
                    <a:pt x="11018767" y="481132"/>
                    <a:pt x="11227807" y="705299"/>
                  </a:cubicBezTo>
                  <a:cubicBezTo>
                    <a:pt x="11436847" y="929466"/>
                    <a:pt x="11548276" y="1227492"/>
                    <a:pt x="11537579" y="1533816"/>
                  </a:cubicBezTo>
                  <a:close/>
                </a:path>
              </a:pathLst>
            </a:custGeom>
            <a:blipFill>
              <a:blip r:embed="rId2"/>
              <a:stretch>
                <a:fillRect l="-6988" t="-548" r="-6988" b="-548"/>
              </a:stretch>
            </a:blipFill>
            <a:ln cap="rnd">
              <a:noFill/>
              <a:prstDash val="solid"/>
              <a:round/>
            </a:ln>
          </p:spPr>
        </p:sp>
      </p:grpSp>
      <p:sp>
        <p:nvSpPr>
          <p:cNvPr name="Freeform 4" id="4"/>
          <p:cNvSpPr/>
          <p:nvPr/>
        </p:nvSpPr>
        <p:spPr>
          <a:xfrm flipH="false" flipV="false" rot="0">
            <a:off x="16699204"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4640642" y="646253"/>
            <a:ext cx="9101965" cy="800100"/>
          </a:xfrm>
          <a:prstGeom prst="rect">
            <a:avLst/>
          </a:prstGeom>
        </p:spPr>
        <p:txBody>
          <a:bodyPr anchor="t" rtlCol="false" tIns="0" lIns="0" bIns="0" rIns="0">
            <a:spAutoFit/>
          </a:bodyPr>
          <a:lstStyle/>
          <a:p>
            <a:pPr algn="l">
              <a:lnSpc>
                <a:spcPts val="6360"/>
              </a:lnSpc>
            </a:pPr>
            <a:r>
              <a:rPr lang="en-US" sz="5299" u="sng">
                <a:solidFill>
                  <a:srgbClr val="A16AE8"/>
                </a:solidFill>
                <a:latin typeface="IBM Plex Sans Bold"/>
              </a:rPr>
              <a:t>INCREMENT IN FOOTFALL</a:t>
            </a:r>
          </a:p>
        </p:txBody>
      </p:sp>
      <p:sp>
        <p:nvSpPr>
          <p:cNvPr name="TextBox 6" id="6"/>
          <p:cNvSpPr txBox="true"/>
          <p:nvPr/>
        </p:nvSpPr>
        <p:spPr>
          <a:xfrm rot="0">
            <a:off x="568639" y="1484453"/>
            <a:ext cx="17557299" cy="3420922"/>
          </a:xfrm>
          <a:prstGeom prst="rect">
            <a:avLst/>
          </a:prstGeom>
        </p:spPr>
        <p:txBody>
          <a:bodyPr anchor="t" rtlCol="false" tIns="0" lIns="0" bIns="0" rIns="0">
            <a:spAutoFit/>
          </a:bodyPr>
          <a:lstStyle/>
          <a:p>
            <a:pPr algn="l">
              <a:lnSpc>
                <a:spcPts val="5427"/>
              </a:lnSpc>
            </a:pPr>
          </a:p>
          <a:p>
            <a:pPr algn="l">
              <a:lnSpc>
                <a:spcPts val="5427"/>
              </a:lnSpc>
            </a:pPr>
            <a:r>
              <a:rPr lang="en-US" sz="4522">
                <a:solidFill>
                  <a:srgbClr val="3EDAD8"/>
                </a:solidFill>
                <a:latin typeface="IBM Plex Sans Bold"/>
              </a:rPr>
              <a:t>Footfall can be considered as a number of people's visit in a particular time .</a:t>
            </a:r>
          </a:p>
          <a:p>
            <a:pPr algn="l">
              <a:lnSpc>
                <a:spcPts val="5427"/>
              </a:lnSpc>
            </a:pPr>
            <a:r>
              <a:rPr lang="en-US" sz="4522">
                <a:solidFill>
                  <a:srgbClr val="3EDAD8"/>
                </a:solidFill>
                <a:latin typeface="IBM Plex Sans Bold"/>
              </a:rPr>
              <a:t>Footfall in an important indicator of how successful a company's advertising is at bringing customer into the respective antity.</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Freeform 2" id="2"/>
          <p:cNvSpPr/>
          <p:nvPr/>
        </p:nvSpPr>
        <p:spPr>
          <a:xfrm flipH="false" flipV="false" rot="0">
            <a:off x="16699204"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931981" y="7183038"/>
            <a:ext cx="3264942" cy="2825659"/>
            <a:chOff x="0" y="0"/>
            <a:chExt cx="4353256" cy="3767545"/>
          </a:xfrm>
        </p:grpSpPr>
        <p:sp>
          <p:nvSpPr>
            <p:cNvPr name="Freeform 4" id="4"/>
            <p:cNvSpPr/>
            <p:nvPr/>
          </p:nvSpPr>
          <p:spPr>
            <a:xfrm flipH="false" flipV="false" rot="0">
              <a:off x="0" y="0"/>
              <a:ext cx="4353306" cy="3767582"/>
            </a:xfrm>
            <a:custGeom>
              <a:avLst/>
              <a:gdLst/>
              <a:ahLst/>
              <a:cxnLst/>
              <a:rect r="r" b="b" t="t" l="l"/>
              <a:pathLst>
                <a:path h="3767582" w="4353306">
                  <a:moveTo>
                    <a:pt x="0" y="0"/>
                  </a:moveTo>
                  <a:lnTo>
                    <a:pt x="4353306" y="0"/>
                  </a:lnTo>
                  <a:lnTo>
                    <a:pt x="4353306" y="3767582"/>
                  </a:lnTo>
                  <a:lnTo>
                    <a:pt x="0" y="3767582"/>
                  </a:lnTo>
                  <a:lnTo>
                    <a:pt x="0" y="0"/>
                  </a:lnTo>
                  <a:close/>
                </a:path>
              </a:pathLst>
            </a:custGeom>
            <a:blipFill>
              <a:blip r:embed="rId4"/>
              <a:stretch>
                <a:fillRect l="-95" t="0" r="-95" b="0"/>
              </a:stretch>
            </a:blipFill>
          </p:spPr>
        </p:sp>
      </p:grpSp>
      <p:sp>
        <p:nvSpPr>
          <p:cNvPr name="TextBox 5" id="5"/>
          <p:cNvSpPr txBox="true"/>
          <p:nvPr/>
        </p:nvSpPr>
        <p:spPr>
          <a:xfrm rot="0">
            <a:off x="1245335" y="1803271"/>
            <a:ext cx="15066873" cy="6000708"/>
          </a:xfrm>
          <a:prstGeom prst="rect">
            <a:avLst/>
          </a:prstGeom>
        </p:spPr>
        <p:txBody>
          <a:bodyPr anchor="t" rtlCol="false" tIns="0" lIns="0" bIns="0" rIns="0">
            <a:spAutoFit/>
          </a:bodyPr>
          <a:lstStyle/>
          <a:p>
            <a:pPr algn="l" marL="905048" indent="-301683" lvl="2">
              <a:lnSpc>
                <a:spcPts val="4750"/>
              </a:lnSpc>
              <a:buFont typeface="Arial"/>
              <a:buChar char="⚬"/>
            </a:pPr>
            <a:r>
              <a:rPr lang="en-US" sz="3958">
                <a:solidFill>
                  <a:srgbClr val="3EDAD8"/>
                </a:solidFill>
                <a:latin typeface="IBM Plex Sans Bold"/>
              </a:rPr>
              <a:t>AVERAGE TENURE TIME – 6 MONTHS.</a:t>
            </a:r>
          </a:p>
          <a:p>
            <a:pPr algn="l" marL="904999" indent="-301666" lvl="2">
              <a:lnSpc>
                <a:spcPts val="4750"/>
              </a:lnSpc>
              <a:buFont typeface="Arial"/>
              <a:buChar char="⚬"/>
            </a:pPr>
            <a:r>
              <a:rPr lang="en-US" sz="3958">
                <a:solidFill>
                  <a:srgbClr val="3EDAD8"/>
                </a:solidFill>
                <a:latin typeface="IBM Plex Sans Bold"/>
              </a:rPr>
              <a:t>WE GENERATE 300 CALLS PER DAY.</a:t>
            </a:r>
          </a:p>
          <a:p>
            <a:pPr algn="l" marL="904999" indent="-301666" lvl="2">
              <a:lnSpc>
                <a:spcPts val="4750"/>
              </a:lnSpc>
              <a:buFont typeface="Arial"/>
              <a:buChar char="⚬"/>
            </a:pPr>
            <a:r>
              <a:rPr lang="en-US" sz="3958">
                <a:solidFill>
                  <a:srgbClr val="3EDAD8"/>
                </a:solidFill>
                <a:latin typeface="IBM Plex Sans Bold"/>
              </a:rPr>
              <a:t>IN 6 MONTHS THE AVERAGE COUNT OF CALLS WILL BE 54000-60000.</a:t>
            </a:r>
          </a:p>
          <a:p>
            <a:pPr algn="l" marL="905048" indent="-301683" lvl="2">
              <a:lnSpc>
                <a:spcPts val="4750"/>
              </a:lnSpc>
              <a:buFont typeface="Arial"/>
              <a:buChar char="⚬"/>
            </a:pPr>
            <a:r>
              <a:rPr lang="en-US" sz="3958">
                <a:solidFill>
                  <a:srgbClr val="3EDAD8"/>
                </a:solidFill>
                <a:latin typeface="IBM Plex Sans Bold"/>
              </a:rPr>
              <a:t>TOTAL NUMBERS OF MEMBERSHIP 500 IN 6 MONTHS.</a:t>
            </a:r>
          </a:p>
          <a:p>
            <a:pPr algn="l" marL="905048" indent="-301683" lvl="2">
              <a:lnSpc>
                <a:spcPts val="4750"/>
              </a:lnSpc>
              <a:buFont typeface="Arial"/>
              <a:buChar char="⚬"/>
            </a:pPr>
            <a:r>
              <a:rPr lang="en-US" sz="3958">
                <a:solidFill>
                  <a:srgbClr val="3EDAD8"/>
                </a:solidFill>
                <a:latin typeface="IBM Plex Sans Bold"/>
              </a:rPr>
              <a:t>IN ONE MEMBERSHIP 10 MEMBERS WILL BE ENROLL SO 5,000 PEOPLES WILL CONNECTED TO YOU IN 6 MONTHS.</a:t>
            </a:r>
          </a:p>
          <a:p>
            <a:pPr algn="l" marL="905048" indent="-301683" lvl="2">
              <a:lnSpc>
                <a:spcPts val="4750"/>
              </a:lnSpc>
              <a:buFont typeface="Arial"/>
              <a:buChar char="⚬"/>
            </a:pPr>
            <a:r>
              <a:rPr lang="en-US" sz="3958">
                <a:solidFill>
                  <a:srgbClr val="3EDAD8"/>
                </a:solidFill>
                <a:latin typeface="IBM Plex Sans Bold"/>
              </a:rPr>
              <a:t>WE HAVE 5 DIALERS AND 1 DELIVERY EXECUTIVE IN OUR TEAM.</a:t>
            </a:r>
          </a:p>
          <a:p>
            <a:pPr algn="l" marL="905048" indent="-301683" lvl="2">
              <a:lnSpc>
                <a:spcPts val="4750"/>
              </a:lnSpc>
            </a:pPr>
          </a:p>
        </p:txBody>
      </p:sp>
      <p:sp>
        <p:nvSpPr>
          <p:cNvPr name="TextBox 6" id="6"/>
          <p:cNvSpPr txBox="true"/>
          <p:nvPr/>
        </p:nvSpPr>
        <p:spPr>
          <a:xfrm rot="0">
            <a:off x="4464302" y="431883"/>
            <a:ext cx="9397497" cy="1828800"/>
          </a:xfrm>
          <a:prstGeom prst="rect">
            <a:avLst/>
          </a:prstGeom>
        </p:spPr>
        <p:txBody>
          <a:bodyPr anchor="t" rtlCol="false" tIns="0" lIns="0" bIns="0" rIns="0">
            <a:spAutoFit/>
          </a:bodyPr>
          <a:lstStyle/>
          <a:p>
            <a:pPr algn="l">
              <a:lnSpc>
                <a:spcPts val="7200"/>
              </a:lnSpc>
            </a:pPr>
            <a:r>
              <a:rPr lang="en-US" sz="6000" u="sng">
                <a:solidFill>
                  <a:srgbClr val="A16AE8"/>
                </a:solidFill>
                <a:latin typeface="IBM Plex Sans Bold"/>
              </a:rPr>
              <a:t>POINTS FROM OUR SIDE </a:t>
            </a:r>
          </a:p>
          <a:p>
            <a:pPr algn="l">
              <a:lnSpc>
                <a:spcPts val="720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651974" y="1794904"/>
            <a:ext cx="17037662" cy="8587346"/>
          </a:xfrm>
          <a:prstGeom prst="rect">
            <a:avLst/>
          </a:prstGeom>
        </p:spPr>
        <p:txBody>
          <a:bodyPr anchor="t" rtlCol="false" tIns="0" lIns="0" bIns="0" rIns="0">
            <a:spAutoFit/>
          </a:bodyPr>
          <a:lstStyle/>
          <a:p>
            <a:pPr algn="l">
              <a:lnSpc>
                <a:spcPts val="5370"/>
              </a:lnSpc>
            </a:pPr>
            <a:r>
              <a:rPr lang="en-US" sz="4131">
                <a:solidFill>
                  <a:srgbClr val="3EDAD8"/>
                </a:solidFill>
                <a:latin typeface="IBM Plex Sans Bold"/>
              </a:rPr>
              <a:t>As you'll have seen in this </a:t>
            </a:r>
          </a:p>
          <a:p>
            <a:pPr algn="l">
              <a:lnSpc>
                <a:spcPts val="5239"/>
              </a:lnSpc>
            </a:pPr>
            <a:r>
              <a:rPr lang="en-US" sz="4031">
                <a:solidFill>
                  <a:srgbClr val="3EDAD8"/>
                </a:solidFill>
                <a:latin typeface="IBM Plex Sans"/>
              </a:rPr>
              <a:t>We created a suitable customer loyalty program for you that is exactly suited your business type.</a:t>
            </a:r>
          </a:p>
          <a:p>
            <a:pPr algn="l">
              <a:lnSpc>
                <a:spcPts val="5239"/>
              </a:lnSpc>
            </a:pPr>
            <a:r>
              <a:rPr lang="en-US" sz="4031">
                <a:solidFill>
                  <a:srgbClr val="3EDAD8"/>
                </a:solidFill>
                <a:latin typeface="IBM Plex Sans"/>
              </a:rPr>
              <a:t>This customer loyalty program can be as simple or as complex according to your choice.. It will helps you to grow your business and gaves you new strategies to promote your business and forward a increment in your daily basis footfall.</a:t>
            </a:r>
          </a:p>
          <a:p>
            <a:pPr algn="l">
              <a:lnSpc>
                <a:spcPts val="5239"/>
              </a:lnSpc>
            </a:pPr>
            <a:r>
              <a:rPr lang="en-US" sz="4031">
                <a:solidFill>
                  <a:srgbClr val="3EDAD8"/>
                </a:solidFill>
                <a:latin typeface="IBM Plex Sans"/>
              </a:rPr>
              <a:t>We hope you considered this customer loyalty program as a beneficial step for your business.</a:t>
            </a:r>
          </a:p>
          <a:p>
            <a:pPr algn="l">
              <a:lnSpc>
                <a:spcPts val="5239"/>
              </a:lnSpc>
            </a:pPr>
            <a:r>
              <a:rPr lang="en-US" sz="4031">
                <a:solidFill>
                  <a:srgbClr val="3EDAD8"/>
                </a:solidFill>
                <a:latin typeface="IBM Plex Sans"/>
              </a:rPr>
              <a:t>Hopefully</a:t>
            </a:r>
          </a:p>
          <a:p>
            <a:pPr algn="l">
              <a:lnSpc>
                <a:spcPts val="5239"/>
              </a:lnSpc>
            </a:pPr>
            <a:r>
              <a:rPr lang="en-US" sz="4031">
                <a:solidFill>
                  <a:srgbClr val="3EDAD8"/>
                </a:solidFill>
                <a:latin typeface="IBM Plex Sans"/>
              </a:rPr>
              <a:t>You like the way of presenting of our customer loyalty program proposal to you.</a:t>
            </a:r>
          </a:p>
          <a:p>
            <a:pPr algn="l">
              <a:lnSpc>
                <a:spcPts val="5239"/>
              </a:lnSpc>
            </a:pPr>
          </a:p>
        </p:txBody>
      </p:sp>
      <p:grpSp>
        <p:nvGrpSpPr>
          <p:cNvPr name="Group 3" id="3"/>
          <p:cNvGrpSpPr/>
          <p:nvPr/>
        </p:nvGrpSpPr>
        <p:grpSpPr>
          <a:xfrm rot="0">
            <a:off x="14897844" y="9525"/>
            <a:ext cx="2361456" cy="2383121"/>
            <a:chOff x="0" y="0"/>
            <a:chExt cx="3148608" cy="3177495"/>
          </a:xfrm>
        </p:grpSpPr>
        <p:sp>
          <p:nvSpPr>
            <p:cNvPr name="Freeform 4" id="4"/>
            <p:cNvSpPr/>
            <p:nvPr/>
          </p:nvSpPr>
          <p:spPr>
            <a:xfrm flipH="false" flipV="false" rot="0">
              <a:off x="0" y="0"/>
              <a:ext cx="3148584" cy="3177540"/>
            </a:xfrm>
            <a:custGeom>
              <a:avLst/>
              <a:gdLst/>
              <a:ahLst/>
              <a:cxnLst/>
              <a:rect r="r" b="b" t="t" l="l"/>
              <a:pathLst>
                <a:path h="3177540" w="3148584">
                  <a:moveTo>
                    <a:pt x="0" y="0"/>
                  </a:moveTo>
                  <a:lnTo>
                    <a:pt x="3148584" y="0"/>
                  </a:lnTo>
                  <a:lnTo>
                    <a:pt x="3148584" y="3177540"/>
                  </a:lnTo>
                  <a:lnTo>
                    <a:pt x="0" y="3177540"/>
                  </a:lnTo>
                  <a:lnTo>
                    <a:pt x="0" y="0"/>
                  </a:lnTo>
                  <a:close/>
                </a:path>
              </a:pathLst>
            </a:custGeom>
            <a:blipFill>
              <a:blip r:embed="rId2"/>
              <a:stretch>
                <a:fillRect l="-71" t="0" r="-71" b="0"/>
              </a:stretch>
            </a:blipFill>
          </p:spPr>
        </p:sp>
      </p:grpSp>
      <p:sp>
        <p:nvSpPr>
          <p:cNvPr name="TextBox 5" id="5"/>
          <p:cNvSpPr txBox="true"/>
          <p:nvPr/>
        </p:nvSpPr>
        <p:spPr>
          <a:xfrm rot="0">
            <a:off x="6229164" y="571500"/>
            <a:ext cx="5829672" cy="914400"/>
          </a:xfrm>
          <a:prstGeom prst="rect">
            <a:avLst/>
          </a:prstGeom>
        </p:spPr>
        <p:txBody>
          <a:bodyPr anchor="t" rtlCol="false" tIns="0" lIns="0" bIns="0" rIns="0">
            <a:spAutoFit/>
          </a:bodyPr>
          <a:lstStyle/>
          <a:p>
            <a:pPr algn="l">
              <a:lnSpc>
                <a:spcPts val="7200"/>
              </a:lnSpc>
            </a:pPr>
            <a:r>
              <a:rPr lang="en-US" sz="6000" u="sng">
                <a:solidFill>
                  <a:srgbClr val="A16AE8"/>
                </a:solidFill>
                <a:latin typeface="IBM Plex Sans Bold"/>
              </a:rPr>
              <a:t>WRAPPING UP</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Freeform 2" id="2"/>
          <p:cNvSpPr/>
          <p:nvPr/>
        </p:nvSpPr>
        <p:spPr>
          <a:xfrm flipH="false" flipV="false" rot="0">
            <a:off x="13702816" y="2493496"/>
            <a:ext cx="3377371" cy="4114800"/>
          </a:xfrm>
          <a:custGeom>
            <a:avLst/>
            <a:gdLst/>
            <a:ahLst/>
            <a:cxnLst/>
            <a:rect r="r" b="b" t="t" l="l"/>
            <a:pathLst>
              <a:path h="4114800" w="3377371">
                <a:moveTo>
                  <a:pt x="0" y="0"/>
                </a:moveTo>
                <a:lnTo>
                  <a:pt x="3377371" y="0"/>
                </a:lnTo>
                <a:lnTo>
                  <a:pt x="337737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21874" y="2732194"/>
            <a:ext cx="12688953" cy="5924967"/>
          </a:xfrm>
          <a:prstGeom prst="rect">
            <a:avLst/>
          </a:prstGeom>
        </p:spPr>
        <p:txBody>
          <a:bodyPr anchor="t" rtlCol="false" tIns="0" lIns="0" bIns="0" rIns="0">
            <a:spAutoFit/>
          </a:bodyPr>
          <a:lstStyle/>
          <a:p>
            <a:pPr algn="l">
              <a:lnSpc>
                <a:spcPts val="5980"/>
              </a:lnSpc>
            </a:pPr>
            <a:r>
              <a:rPr lang="en-US" sz="4603">
                <a:solidFill>
                  <a:srgbClr val="3EDAD8"/>
                </a:solidFill>
                <a:latin typeface="IBM Plex Sans Bold"/>
              </a:rPr>
              <a:t>Once we start working with Hospital then it is our responsibility to promote servies and acknowledgment of hospital to the publice in a precise manner .</a:t>
            </a:r>
          </a:p>
          <a:p>
            <a:pPr algn="l">
              <a:lnSpc>
                <a:spcPts val="5839"/>
              </a:lnSpc>
            </a:pPr>
            <a:r>
              <a:rPr lang="en-US" sz="4492">
                <a:solidFill>
                  <a:srgbClr val="3EDAD8"/>
                </a:solidFill>
                <a:latin typeface="IBM Plex Sans Bold"/>
              </a:rPr>
              <a:t>Our first step regarding this is generating camps with hospital in school ,college, industries And different location in the city.</a:t>
            </a:r>
          </a:p>
          <a:p>
            <a:pPr algn="l">
              <a:lnSpc>
                <a:spcPts val="5839"/>
              </a:lnSpc>
            </a:pPr>
          </a:p>
        </p:txBody>
      </p:sp>
      <p:sp>
        <p:nvSpPr>
          <p:cNvPr name="TextBox 4" id="4"/>
          <p:cNvSpPr txBox="true"/>
          <p:nvPr/>
        </p:nvSpPr>
        <p:spPr>
          <a:xfrm rot="0">
            <a:off x="1851481" y="571500"/>
            <a:ext cx="14638648" cy="914400"/>
          </a:xfrm>
          <a:prstGeom prst="rect">
            <a:avLst/>
          </a:prstGeom>
        </p:spPr>
        <p:txBody>
          <a:bodyPr anchor="t" rtlCol="false" tIns="0" lIns="0" bIns="0" rIns="0">
            <a:spAutoFit/>
          </a:bodyPr>
          <a:lstStyle/>
          <a:p>
            <a:pPr algn="l">
              <a:lnSpc>
                <a:spcPts val="7200"/>
              </a:lnSpc>
            </a:pPr>
            <a:r>
              <a:rPr lang="en-US" sz="6000" u="sng">
                <a:solidFill>
                  <a:srgbClr val="A16AE8"/>
                </a:solidFill>
                <a:latin typeface="IBM Plex Sans Bold"/>
              </a:rPr>
              <a:t>Our step to promote hospitals in public</a:t>
            </a:r>
          </a:p>
        </p:txBody>
      </p:sp>
      <p:sp>
        <p:nvSpPr>
          <p:cNvPr name="Freeform 5" id="5"/>
          <p:cNvSpPr/>
          <p:nvPr/>
        </p:nvSpPr>
        <p:spPr>
          <a:xfrm flipH="false" flipV="false" rot="0">
            <a:off x="16699204"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11921"/>
        </a:solidFill>
      </p:bgPr>
    </p:bg>
    <p:spTree>
      <p:nvGrpSpPr>
        <p:cNvPr id="1" name=""/>
        <p:cNvGrpSpPr/>
        <p:nvPr/>
      </p:nvGrpSpPr>
      <p:grpSpPr>
        <a:xfrm>
          <a:off x="0" y="0"/>
          <a:ext cx="0" cy="0"/>
          <a:chOff x="0" y="0"/>
          <a:chExt cx="0" cy="0"/>
        </a:xfrm>
      </p:grpSpPr>
      <p:sp>
        <p:nvSpPr>
          <p:cNvPr name="TextBox 2" id="2"/>
          <p:cNvSpPr txBox="true"/>
          <p:nvPr/>
        </p:nvSpPr>
        <p:spPr>
          <a:xfrm rot="0">
            <a:off x="3369152" y="3554518"/>
            <a:ext cx="11718123" cy="2377863"/>
          </a:xfrm>
          <a:prstGeom prst="rect">
            <a:avLst/>
          </a:prstGeom>
        </p:spPr>
        <p:txBody>
          <a:bodyPr anchor="t" rtlCol="false" tIns="0" lIns="0" bIns="0" rIns="0">
            <a:spAutoFit/>
          </a:bodyPr>
          <a:lstStyle/>
          <a:p>
            <a:pPr algn="ctr">
              <a:lnSpc>
                <a:spcPts val="16640"/>
              </a:lnSpc>
            </a:pPr>
            <a:r>
              <a:rPr lang="en-US" sz="10400">
                <a:solidFill>
                  <a:srgbClr val="3EDAD8"/>
                </a:solidFill>
                <a:latin typeface="IBM Plex Sans Bold"/>
              </a:rPr>
              <a:t>Thank you!</a:t>
            </a:r>
          </a:p>
        </p:txBody>
      </p:sp>
      <p:sp>
        <p:nvSpPr>
          <p:cNvPr name="Freeform 3" id="3"/>
          <p:cNvSpPr/>
          <p:nvPr/>
        </p:nvSpPr>
        <p:spPr>
          <a:xfrm flipH="false" flipV="false" rot="0">
            <a:off x="8863952" y="9258300"/>
            <a:ext cx="560096" cy="1028700"/>
          </a:xfrm>
          <a:custGeom>
            <a:avLst/>
            <a:gdLst/>
            <a:ahLst/>
            <a:cxnLst/>
            <a:rect r="r" b="b" t="t" l="l"/>
            <a:pathLst>
              <a:path h="1028700" w="560096">
                <a:moveTo>
                  <a:pt x="0" y="0"/>
                </a:moveTo>
                <a:lnTo>
                  <a:pt x="560096" y="0"/>
                </a:lnTo>
                <a:lnTo>
                  <a:pt x="560096" y="1028700"/>
                </a:lnTo>
                <a:lnTo>
                  <a:pt x="0" y="1028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DAGHi6v0cys</dc:identifier>
  <dcterms:modified xsi:type="dcterms:W3CDTF">2011-08-01T06:04:30Z</dcterms:modified>
  <cp:revision>1</cp:revision>
  <dc:title>Proposal-1.pptx</dc:title>
</cp:coreProperties>
</file>